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9" r:id="rId2"/>
    <p:sldId id="459" r:id="rId3"/>
    <p:sldId id="473" r:id="rId4"/>
    <p:sldId id="516" r:id="rId5"/>
    <p:sldId id="513" r:id="rId6"/>
    <p:sldId id="483" r:id="rId7"/>
    <p:sldId id="515" r:id="rId8"/>
    <p:sldId id="518" r:id="rId9"/>
    <p:sldId id="519" r:id="rId10"/>
    <p:sldId id="514" r:id="rId11"/>
    <p:sldId id="490" r:id="rId12"/>
    <p:sldId id="501" r:id="rId13"/>
    <p:sldId id="487" r:id="rId14"/>
    <p:sldId id="484" r:id="rId15"/>
    <p:sldId id="498" r:id="rId16"/>
    <p:sldId id="476" r:id="rId17"/>
    <p:sldId id="492" r:id="rId18"/>
    <p:sldId id="522" r:id="rId19"/>
    <p:sldId id="523" r:id="rId20"/>
    <p:sldId id="493" r:id="rId21"/>
    <p:sldId id="502" r:id="rId22"/>
    <p:sldId id="506" r:id="rId23"/>
    <p:sldId id="505" r:id="rId24"/>
    <p:sldId id="521" r:id="rId25"/>
    <p:sldId id="520" r:id="rId26"/>
    <p:sldId id="524" r:id="rId27"/>
    <p:sldId id="529" r:id="rId28"/>
    <p:sldId id="528" r:id="rId29"/>
    <p:sldId id="525" r:id="rId30"/>
    <p:sldId id="527" r:id="rId31"/>
    <p:sldId id="526" r:id="rId32"/>
    <p:sldId id="289" r:id="rId3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98">
          <p15:clr>
            <a:srgbClr val="A4A3A4"/>
          </p15:clr>
        </p15:guide>
        <p15:guide id="2" pos="3990">
          <p15:clr>
            <a:srgbClr val="A4A3A4"/>
          </p15:clr>
        </p15:guide>
        <p15:guide id="3" pos="3867">
          <p15:clr>
            <a:srgbClr val="A4A3A4"/>
          </p15:clr>
        </p15:guide>
        <p15:guide id="4" orient="horz" pos="890">
          <p15:clr>
            <a:srgbClr val="A4A3A4"/>
          </p15:clr>
        </p15:guide>
        <p15:guide id="5" pos="347">
          <p15:clr>
            <a:srgbClr val="A4A3A4"/>
          </p15:clr>
        </p15:guide>
      </p15:sldGuideLst>
    </p:ext>
    <p:ext uri="{2D200454-40CA-4A62-9FC3-DE9A4176ACB9}">
      <p15:notesGuideLst xmlns:p15="http://schemas.microsoft.com/office/powerpoint/2012/main">
        <p15:guide id="1" orient="horz" pos="2880">
          <p15:clr>
            <a:srgbClr val="A4A3A4"/>
          </p15:clr>
        </p15:guide>
        <p15:guide id="2" pos="217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22219" initials="T" lastIdx="1" clrIdx="0">
    <p:extLst>
      <p:ext uri="{19B8F6BF-5375-455C-9EA6-DF929625EA0E}">
        <p15:presenceInfo xmlns:p15="http://schemas.microsoft.com/office/powerpoint/2012/main" userId="T12221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68E7"/>
    <a:srgbClr val="0067E7"/>
    <a:srgbClr val="FF9900"/>
    <a:srgbClr val="0069E7"/>
    <a:srgbClr val="0066E6"/>
    <a:srgbClr val="006EFF"/>
    <a:srgbClr val="2DA2BF"/>
    <a:srgbClr val="41719C"/>
    <a:srgbClr val="CDD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34" autoAdjust="0"/>
    <p:restoredTop sz="84837" autoAdjust="0"/>
  </p:normalViewPr>
  <p:slideViewPr>
    <p:cSldViewPr>
      <p:cViewPr>
        <p:scale>
          <a:sx n="75" d="100"/>
          <a:sy n="75" d="100"/>
        </p:scale>
        <p:origin x="1162" y="22"/>
      </p:cViewPr>
      <p:guideLst>
        <p:guide orient="horz" pos="2098"/>
        <p:guide pos="3990"/>
        <p:guide pos="3867"/>
        <p:guide orient="horz" pos="890"/>
        <p:guide pos="347"/>
      </p:guideLst>
    </p:cSldViewPr>
  </p:slideViewPr>
  <p:notesTextViewPr>
    <p:cViewPr>
      <p:scale>
        <a:sx n="1" d="1"/>
        <a:sy n="1" d="1"/>
      </p:scale>
      <p:origin x="0" y="0"/>
    </p:cViewPr>
  </p:notesTextViewPr>
  <p:sorterViewPr>
    <p:cViewPr>
      <p:scale>
        <a:sx n="44" d="100"/>
        <a:sy n="44" d="100"/>
      </p:scale>
      <p:origin x="0" y="0"/>
    </p:cViewPr>
  </p:sorterViewPr>
  <p:notesViewPr>
    <p:cSldViewPr>
      <p:cViewPr varScale="1">
        <p:scale>
          <a:sx n="86" d="100"/>
          <a:sy n="86" d="100"/>
        </p:scale>
        <p:origin x="3762" y="54"/>
      </p:cViewPr>
      <p:guideLst>
        <p:guide orient="horz" pos="2880"/>
        <p:guide pos="217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F76B54C2-2D98-4D6B-8638-FC73F627FB84}" type="datetimeFigureOut">
              <a:rPr lang="zh-CN" altLang="en-US"/>
              <a:t>2020/3/13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42FD5F36-7E2A-4C04-B882-45A37432658A}" type="slidenum">
              <a:rPr lang="zh-CN" altLang="en-US"/>
              <a:t>‹#›</a:t>
            </a:fld>
            <a:endParaRPr lang="zh-CN" altLang="en-US"/>
          </a:p>
        </p:txBody>
      </p:sp>
    </p:spTree>
    <p:extLst>
      <p:ext uri="{BB962C8B-B14F-4D97-AF65-F5344CB8AC3E}">
        <p14:creationId xmlns:p14="http://schemas.microsoft.com/office/powerpoint/2010/main" val="17833620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E7%A9%BA%E5%B7%A2%E8%80%81%E4%BA%BA/63555"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aike.baidu.com/item/%E7%95%99%E5%AE%88%E5%A6%87%E5%A5%B3/1569199" TargetMode="External"/><Relationship Id="rId5" Type="http://schemas.openxmlformats.org/officeDocument/2006/relationships/hyperlink" Target="https://baike.baidu.com/item/%E6%AE%8B%E7%96%BE%E4%BA%BA/1056468" TargetMode="External"/><Relationship Id="rId4" Type="http://schemas.openxmlformats.org/officeDocument/2006/relationships/hyperlink" Target="https://baike.baidu.com/item/%E5%AD%A4%E5%AF%A1%E8%80%81%E4%BA%B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843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4B20C9D-1A8C-49AF-958B-13AB8825D338}" type="slidenum">
              <a:rPr lang="zh-CN" altLang="en-US" smtClean="0"/>
              <a:t>1</a:t>
            </a:fld>
            <a:endParaRPr lang="zh-CN" altLang="en-US"/>
          </a:p>
        </p:txBody>
      </p:sp>
    </p:spTree>
    <p:extLst>
      <p:ext uri="{BB962C8B-B14F-4D97-AF65-F5344CB8AC3E}">
        <p14:creationId xmlns:p14="http://schemas.microsoft.com/office/powerpoint/2010/main" val="3388591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14</a:t>
            </a:fld>
            <a:endParaRPr lang="zh-CN" altLang="en-US"/>
          </a:p>
        </p:txBody>
      </p:sp>
    </p:spTree>
    <p:extLst>
      <p:ext uri="{BB962C8B-B14F-4D97-AF65-F5344CB8AC3E}">
        <p14:creationId xmlns:p14="http://schemas.microsoft.com/office/powerpoint/2010/main" val="2117566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海纳治理平台：提供给公安系人员使用，这是廊坊私有化版本</a:t>
            </a:r>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15</a:t>
            </a:fld>
            <a:endParaRPr lang="zh-CN" altLang="en-US"/>
          </a:p>
        </p:txBody>
      </p:sp>
    </p:spTree>
    <p:extLst>
      <p:ext uri="{BB962C8B-B14F-4D97-AF65-F5344CB8AC3E}">
        <p14:creationId xmlns:p14="http://schemas.microsoft.com/office/powerpoint/2010/main" val="3707554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数据流向：抓拍机抓取到的图片通过在接入层的边缘服务器接入，经过</a:t>
            </a:r>
            <a:r>
              <a:rPr lang="en-US" altLang="zh-CN" dirty="0"/>
              <a:t>AI</a:t>
            </a:r>
            <a:r>
              <a:rPr lang="zh-CN" altLang="en-US" dirty="0"/>
              <a:t>一体机的算法分析，过滤，并上报给图像大数据平台，进行分类管理及存储。</a:t>
            </a:r>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17</a:t>
            </a:fld>
            <a:endParaRPr lang="zh-CN" altLang="en-US"/>
          </a:p>
        </p:txBody>
      </p:sp>
    </p:spTree>
    <p:extLst>
      <p:ext uri="{BB962C8B-B14F-4D97-AF65-F5344CB8AC3E}">
        <p14:creationId xmlns:p14="http://schemas.microsoft.com/office/powerpoint/2010/main" val="29534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18</a:t>
            </a:fld>
            <a:endParaRPr lang="zh-CN" altLang="en-US"/>
          </a:p>
        </p:txBody>
      </p:sp>
    </p:spTree>
    <p:extLst>
      <p:ext uri="{BB962C8B-B14F-4D97-AF65-F5344CB8AC3E}">
        <p14:creationId xmlns:p14="http://schemas.microsoft.com/office/powerpoint/2010/main" val="2699300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最小化集群需要四台</a:t>
            </a:r>
            <a:r>
              <a:rPr lang="en-US" altLang="zh-CN" dirty="0" err="1"/>
              <a:t>Tstack</a:t>
            </a:r>
            <a:r>
              <a:rPr lang="zh-CN" altLang="en-US" dirty="0"/>
              <a:t>一体机，建议超分比例：</a:t>
            </a:r>
            <a:r>
              <a:rPr lang="en-US" altLang="zh-CN" dirty="0"/>
              <a:t>1</a:t>
            </a:r>
            <a:r>
              <a:rPr lang="zh-CN" altLang="en-US" dirty="0"/>
              <a:t>：</a:t>
            </a:r>
            <a:r>
              <a:rPr lang="en-US" altLang="zh-CN" dirty="0"/>
              <a:t>4</a:t>
            </a:r>
            <a:r>
              <a:rPr lang="zh-CN" altLang="en-US" dirty="0"/>
              <a:t>。</a:t>
            </a:r>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19</a:t>
            </a:fld>
            <a:endParaRPr lang="zh-CN" altLang="en-US"/>
          </a:p>
        </p:txBody>
      </p:sp>
    </p:spTree>
    <p:extLst>
      <p:ext uri="{BB962C8B-B14F-4D97-AF65-F5344CB8AC3E}">
        <p14:creationId xmlns:p14="http://schemas.microsoft.com/office/powerpoint/2010/main" val="2650878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20</a:t>
            </a:fld>
            <a:endParaRPr lang="zh-CN" altLang="en-US"/>
          </a:p>
        </p:txBody>
      </p:sp>
    </p:spTree>
    <p:extLst>
      <p:ext uri="{BB962C8B-B14F-4D97-AF65-F5344CB8AC3E}">
        <p14:creationId xmlns:p14="http://schemas.microsoft.com/office/powerpoint/2010/main" val="3588281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21</a:t>
            </a:fld>
            <a:endParaRPr lang="zh-CN" altLang="en-US"/>
          </a:p>
        </p:txBody>
      </p:sp>
    </p:spTree>
    <p:extLst>
      <p:ext uri="{BB962C8B-B14F-4D97-AF65-F5344CB8AC3E}">
        <p14:creationId xmlns:p14="http://schemas.microsoft.com/office/powerpoint/2010/main" val="2655629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marR="133350" lvl="0" indent="-342900">
              <a:lnSpc>
                <a:spcPts val="2400"/>
              </a:lnSpc>
              <a:spcBef>
                <a:spcPts val="600"/>
              </a:spcBef>
              <a:spcAft>
                <a:spcPts val="600"/>
              </a:spcAft>
              <a:buFont typeface="Wingdings" panose="05000000000000000000" pitchFamily="2" charset="2"/>
              <a:buChar char=""/>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端侧</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人脸抓拍机、码流机或车辆抓拍机</a:t>
            </a:r>
          </a:p>
          <a:p>
            <a:pPr marL="342900" marR="133350" lvl="0" indent="-342900">
              <a:lnSpc>
                <a:spcPts val="2400"/>
              </a:lnSpc>
              <a:spcBef>
                <a:spcPts val="600"/>
              </a:spcBef>
              <a:spcAft>
                <a:spcPts val="600"/>
              </a:spcAft>
              <a:buFont typeface="Wingdings" panose="05000000000000000000" pitchFamily="2" charset="2"/>
              <a:buChar char=""/>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一体机接入层</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用于服务转发，进行一体机接口收敛，统一对外提供服务</a:t>
            </a:r>
          </a:p>
          <a:p>
            <a:pPr marL="342900" marR="133350" lvl="0" indent="-342900">
              <a:lnSpc>
                <a:spcPts val="2400"/>
              </a:lnSpc>
              <a:spcBef>
                <a:spcPts val="600"/>
              </a:spcBef>
              <a:spcAft>
                <a:spcPts val="600"/>
              </a:spcAft>
              <a:buFont typeface="Wingdings" panose="05000000000000000000" pitchFamily="2" charset="2"/>
              <a:buChar char=""/>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人脸轨迹服务</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人脸轨迹相关处理逻辑，包括抓拍展示、抓拍库注册、布控告警</a:t>
            </a:r>
          </a:p>
          <a:p>
            <a:pPr marL="342900" marR="133350" lvl="0" indent="-342900">
              <a:lnSpc>
                <a:spcPts val="2400"/>
              </a:lnSpc>
              <a:spcBef>
                <a:spcPts val="600"/>
              </a:spcBef>
              <a:spcAft>
                <a:spcPts val="600"/>
              </a:spcAft>
              <a:buFont typeface="Wingdings" panose="05000000000000000000" pitchFamily="2" charset="2"/>
              <a:buChar char=""/>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车辆抓拍服务</a:t>
            </a: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接收车辆图片，进行车辆属性计算</a:t>
            </a:r>
          </a:p>
          <a:p>
            <a:pPr marL="342900" marR="133350" lvl="0" indent="-342900">
              <a:lnSpc>
                <a:spcPts val="2400"/>
              </a:lnSpc>
              <a:spcBef>
                <a:spcPts val="600"/>
              </a:spcBef>
              <a:spcAft>
                <a:spcPts val="600"/>
              </a:spcAft>
              <a:buFont typeface="Wingdings" panose="05000000000000000000" pitchFamily="2" charset="2"/>
              <a:buChar char=""/>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心跳上报服务</a:t>
            </a: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向</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Master</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模块进行心跳上报，拉取本机分配的抓拍机</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码流机</a:t>
            </a:r>
          </a:p>
          <a:p>
            <a:pPr marL="342900" marR="133350" lvl="0" indent="-342900">
              <a:lnSpc>
                <a:spcPts val="2400"/>
              </a:lnSpc>
              <a:spcBef>
                <a:spcPts val="600"/>
              </a:spcBef>
              <a:spcAft>
                <a:spcPts val="600"/>
              </a:spcAft>
              <a:buFont typeface="Wingdings" panose="05000000000000000000" pitchFamily="2" charset="2"/>
              <a:buChar char=""/>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人脸</a:t>
            </a:r>
            <a:r>
              <a:rPr lang="en-US"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SDK</a:t>
            </a: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服务</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接收人脸图像输入，返回人脸特征、人脸质量分</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如接入第三方抓拍机，则还包括人脸检测、配准服务</a:t>
            </a:r>
            <a:endPar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marR="133350" lvl="0" indent="-342900">
              <a:lnSpc>
                <a:spcPts val="2400"/>
              </a:lnSpc>
              <a:spcBef>
                <a:spcPts val="600"/>
              </a:spcBef>
              <a:spcAft>
                <a:spcPts val="600"/>
              </a:spcAft>
              <a:buFont typeface="Wingdings" panose="05000000000000000000" pitchFamily="2" charset="2"/>
              <a:buChar char=""/>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人脸检索服务</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根据输入的人脸特征、人脸库</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和相似度阈值，返回人脸库</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中相似度大于阈值的</a:t>
            </a:r>
            <a:r>
              <a:rPr lang="en-US" altLang="zh-CN" sz="1200" kern="100" dirty="0" err="1">
                <a:latin typeface="微软雅黑" panose="020B0503020204020204" pitchFamily="34" charset="-122"/>
                <a:ea typeface="微软雅黑" panose="020B0503020204020204" pitchFamily="34" charset="-122"/>
                <a:cs typeface="Times New Roman" panose="02020603050405020304" pitchFamily="18" charset="0"/>
              </a:rPr>
              <a:t>topN</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个人脸</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和对应的相似度分数</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marR="133350" lvl="0" indent="-342900">
              <a:lnSpc>
                <a:spcPts val="2400"/>
              </a:lnSpc>
              <a:spcBef>
                <a:spcPts val="600"/>
              </a:spcBef>
              <a:spcAft>
                <a:spcPts val="600"/>
              </a:spcAft>
              <a:buFont typeface="Wingdings" panose="05000000000000000000" pitchFamily="2" charset="2"/>
              <a:buChar char=""/>
            </a:pPr>
            <a:r>
              <a:rPr lang="zh-CN" altLang="zh-CN" sz="1200" b="1" kern="100" dirty="0">
                <a:latin typeface="微软雅黑" panose="020B0503020204020204" pitchFamily="34" charset="-122"/>
                <a:ea typeface="微软雅黑" panose="020B0503020204020204" pitchFamily="34" charset="-122"/>
                <a:cs typeface="Times New Roman" panose="02020603050405020304" pitchFamily="18" charset="0"/>
              </a:rPr>
              <a:t>车辆属性计算模块</a:t>
            </a:r>
            <a:r>
              <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输入车辆图片，进行车辆检测、车辆属性计算、车牌计算</a:t>
            </a:r>
          </a:p>
          <a:p>
            <a:r>
              <a:rPr lang="zh-CN" altLang="en-US" dirty="0"/>
              <a:t>人脸质量分只针对小图，大图只做展示</a:t>
            </a:r>
            <a:endParaRPr lang="en-US" altLang="zh-CN" dirty="0"/>
          </a:p>
          <a:p>
            <a:r>
              <a:rPr lang="zh-CN" altLang="en-US" dirty="0"/>
              <a:t>其中抓拍展示的质量分默认：</a:t>
            </a:r>
            <a:r>
              <a:rPr lang="en-US" altLang="zh-CN" dirty="0"/>
              <a:t>0.3</a:t>
            </a:r>
          </a:p>
          <a:p>
            <a:r>
              <a:rPr lang="zh-CN" altLang="en-US" dirty="0"/>
              <a:t>检索质量分默认：</a:t>
            </a:r>
            <a:r>
              <a:rPr lang="en-US" altLang="zh-CN" dirty="0"/>
              <a:t>0.4</a:t>
            </a:r>
            <a:r>
              <a:rPr lang="zh-CN" altLang="en-US" dirty="0"/>
              <a:t>，用于布控任务检索照，如低于</a:t>
            </a:r>
            <a:r>
              <a:rPr lang="en-US" altLang="zh-CN" dirty="0"/>
              <a:t>0.4</a:t>
            </a:r>
            <a:r>
              <a:rPr lang="zh-CN" altLang="en-US" dirty="0"/>
              <a:t>分，则不允许进行底库检索</a:t>
            </a:r>
            <a:endParaRPr lang="en-US" altLang="zh-CN" dirty="0"/>
          </a:p>
          <a:p>
            <a:r>
              <a:rPr lang="zh-CN" altLang="en-US" dirty="0"/>
              <a:t>注册照默认质量分：</a:t>
            </a:r>
            <a:r>
              <a:rPr lang="en-US" altLang="zh-CN" dirty="0"/>
              <a:t>0.35</a:t>
            </a:r>
            <a:r>
              <a:rPr lang="zh-CN" altLang="en-US" dirty="0"/>
              <a:t>，用于抓拍路人库注册</a:t>
            </a:r>
            <a:endParaRPr lang="en-US" altLang="zh-CN" dirty="0"/>
          </a:p>
          <a:p>
            <a:r>
              <a:rPr lang="zh-CN" altLang="en-US" dirty="0"/>
              <a:t>一体机不接</a:t>
            </a:r>
            <a:r>
              <a:rPr lang="en-US" altLang="zh-CN" dirty="0"/>
              <a:t>cos</a:t>
            </a:r>
            <a:r>
              <a:rPr lang="zh-CN" altLang="en-US" dirty="0"/>
              <a:t>，</a:t>
            </a:r>
            <a:r>
              <a:rPr lang="en-US" altLang="zh-CN" dirty="0" err="1"/>
              <a:t>csp</a:t>
            </a:r>
            <a:r>
              <a:rPr lang="zh-CN" altLang="en-US" dirty="0"/>
              <a:t>等外部存储，小图只存在本地磁盘，用于</a:t>
            </a:r>
            <a:r>
              <a:rPr lang="en-US" altLang="zh-CN" dirty="0"/>
              <a:t>debug</a:t>
            </a:r>
            <a:r>
              <a:rPr lang="zh-CN" altLang="en-US" dirty="0"/>
              <a:t>使用</a:t>
            </a:r>
            <a:endParaRPr lang="en-US" altLang="zh-CN" dirty="0"/>
          </a:p>
          <a:p>
            <a:r>
              <a:rPr lang="zh-CN" altLang="en-US" dirty="0"/>
              <a:t>车辆图片只做展示，不用提特征和检索</a:t>
            </a:r>
            <a:endParaRPr lang="en-US" altLang="zh-CN" dirty="0"/>
          </a:p>
          <a:p>
            <a:r>
              <a:rPr lang="en-US" altLang="zh-CN" dirty="0" err="1"/>
              <a:t>smartaccess</a:t>
            </a:r>
            <a:r>
              <a:rPr lang="zh-CN" altLang="en-US" dirty="0"/>
              <a:t>是优图的接入层，相当于优图服务对外的入口，云二分发到这边，统一响应外面请求，然后分发到内部对应的各服务接口</a:t>
            </a:r>
          </a:p>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22</a:t>
            </a:fld>
            <a:endParaRPr lang="zh-CN" altLang="en-US"/>
          </a:p>
        </p:txBody>
      </p:sp>
    </p:spTree>
    <p:extLst>
      <p:ext uri="{BB962C8B-B14F-4D97-AF65-F5344CB8AC3E}">
        <p14:creationId xmlns:p14="http://schemas.microsoft.com/office/powerpoint/2010/main" val="990888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VST-10B22-D0-H </a:t>
            </a:r>
            <a:r>
              <a:rPr lang="zh-CN" altLang="en-US" sz="1200" b="0" i="0" kern="1200" dirty="0">
                <a:solidFill>
                  <a:schemeClr val="tx1"/>
                </a:solidFill>
                <a:effectLst/>
                <a:latin typeface="+mn-lt"/>
                <a:ea typeface="+mn-ea"/>
                <a:cs typeface="+mn-cs"/>
              </a:rPr>
              <a:t>系列</a:t>
            </a:r>
            <a:r>
              <a:rPr lang="en-US" altLang="zh-CN" sz="1200" b="0" i="0" kern="1200" dirty="0">
                <a:solidFill>
                  <a:schemeClr val="tx1"/>
                </a:solidFill>
                <a:effectLst/>
                <a:latin typeface="+mn-lt"/>
                <a:ea typeface="+mn-ea"/>
                <a:cs typeface="+mn-cs"/>
              </a:rPr>
              <a:t>200</a:t>
            </a:r>
            <a:r>
              <a:rPr lang="zh-CN" altLang="en-US" sz="1200" b="0" i="0" kern="1200" dirty="0">
                <a:solidFill>
                  <a:schemeClr val="tx1"/>
                </a:solidFill>
                <a:effectLst/>
                <a:latin typeface="+mn-lt"/>
                <a:ea typeface="+mn-ea"/>
                <a:cs typeface="+mn-cs"/>
              </a:rPr>
              <a:t>万像素星光级宽动态人脸抓拍网络摄像机为公司推出的基于深度学习算</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法的专业人脸抓拍摄像机，该系列摄像机具有专业的智能功能，支持人脸检测，人脸抓拍等功能。</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人脸检测功能可作为报警事件触发抓拍全场景大图和人脸小图，并实时上传后端智能平台，进行二</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次智能识别、分析业务；适用于平安城市“泛卡口”视频监控的应用需求。</a:t>
            </a:r>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该款摄像机支持</a:t>
            </a:r>
            <a:r>
              <a:rPr lang="en-US" altLang="zh-CN" sz="1200" b="0" i="0" kern="1200" dirty="0">
                <a:solidFill>
                  <a:schemeClr val="tx1"/>
                </a:solidFill>
                <a:effectLst/>
                <a:latin typeface="+mn-lt"/>
                <a:ea typeface="+mn-ea"/>
                <a:cs typeface="+mn-cs"/>
              </a:rPr>
              <a:t>1920×1080@60fps</a:t>
            </a:r>
            <a:r>
              <a:rPr lang="zh-CN" altLang="en-US" sz="1200" b="0" i="0" kern="1200" dirty="0">
                <a:solidFill>
                  <a:schemeClr val="tx1"/>
                </a:solidFill>
                <a:effectLst/>
                <a:latin typeface="+mn-lt"/>
                <a:ea typeface="+mn-ea"/>
                <a:cs typeface="+mn-cs"/>
              </a:rPr>
              <a:t>高清网络视频输出，采用</a:t>
            </a:r>
            <a:r>
              <a:rPr lang="en-US" altLang="zh-CN" sz="1200" b="0" i="0" kern="1200" dirty="0">
                <a:solidFill>
                  <a:schemeClr val="tx1"/>
                </a:solidFill>
                <a:effectLst/>
                <a:latin typeface="+mn-lt"/>
                <a:ea typeface="+mn-ea"/>
                <a:cs typeface="+mn-cs"/>
              </a:rPr>
              <a:t>H.265/H.264/M-JPEG</a:t>
            </a:r>
            <a:r>
              <a:rPr lang="zh-CN" altLang="en-US" sz="1200" b="0" i="0" kern="1200" dirty="0">
                <a:solidFill>
                  <a:schemeClr val="tx1"/>
                </a:solidFill>
                <a:effectLst/>
                <a:latin typeface="+mn-lt"/>
                <a:ea typeface="+mn-ea"/>
                <a:cs typeface="+mn-cs"/>
              </a:rPr>
              <a:t>编码，输出四</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码流，提供优秀的清晰度与色彩还原度，获取更丰富准确的细节信息，更有效地保障智能分析精度。</a:t>
            </a:r>
            <a:r>
              <a:rPr lang="zh-CN" altLang="en-US" dirty="0"/>
              <a:t> </a:t>
            </a: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23</a:t>
            </a:fld>
            <a:endParaRPr lang="zh-CN" altLang="en-US"/>
          </a:p>
        </p:txBody>
      </p:sp>
    </p:spTree>
    <p:extLst>
      <p:ext uri="{BB962C8B-B14F-4D97-AF65-F5344CB8AC3E}">
        <p14:creationId xmlns:p14="http://schemas.microsoft.com/office/powerpoint/2010/main" val="1619728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24</a:t>
            </a:fld>
            <a:endParaRPr lang="zh-CN" altLang="en-US"/>
          </a:p>
        </p:txBody>
      </p:sp>
    </p:spTree>
    <p:extLst>
      <p:ext uri="{BB962C8B-B14F-4D97-AF65-F5344CB8AC3E}">
        <p14:creationId xmlns:p14="http://schemas.microsoft.com/office/powerpoint/2010/main" val="2267067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4</a:t>
            </a:fld>
            <a:endParaRPr lang="zh-CN" altLang="en-US"/>
          </a:p>
        </p:txBody>
      </p:sp>
    </p:spTree>
    <p:extLst>
      <p:ext uri="{BB962C8B-B14F-4D97-AF65-F5344CB8AC3E}">
        <p14:creationId xmlns:p14="http://schemas.microsoft.com/office/powerpoint/2010/main" val="3007873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50</a:t>
            </a:r>
            <a:r>
              <a:rPr lang="zh-CN" altLang="en-US" dirty="0"/>
              <a:t>个小区的标准是私有化版本（最小的标准）</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10</a:t>
            </a:r>
            <a:r>
              <a:rPr lang="zh-CN" altLang="en-US" dirty="0"/>
              <a:t>块盘*</a:t>
            </a:r>
            <a:r>
              <a:rPr lang="en-US" altLang="zh-CN" dirty="0"/>
              <a:t>12TB</a:t>
            </a:r>
            <a:r>
              <a:rPr lang="zh-CN" altLang="en-US" dirty="0"/>
              <a:t>*</a:t>
            </a:r>
            <a:r>
              <a:rPr lang="en-US" altLang="zh-CN" dirty="0"/>
              <a:t>4</a:t>
            </a:r>
            <a:r>
              <a:rPr lang="zh-CN" altLang="en-US" dirty="0"/>
              <a:t>台</a:t>
            </a:r>
            <a:r>
              <a:rPr lang="en-US" altLang="zh-CN" dirty="0"/>
              <a:t>=480T    -------</a:t>
            </a:r>
            <a:r>
              <a:rPr lang="zh-CN" altLang="en-US" dirty="0"/>
              <a:t>可以使用的容量 </a:t>
            </a:r>
            <a:r>
              <a:rPr lang="en-US" altLang="zh-CN" dirty="0"/>
              <a:t>440T-------440/2=220T-----</a:t>
            </a:r>
            <a:r>
              <a:rPr lang="zh-CN" altLang="en-US" dirty="0"/>
              <a:t>实际可以使用的是：</a:t>
            </a:r>
            <a:r>
              <a:rPr lang="en-US" altLang="zh-CN" dirty="0"/>
              <a:t>190TB</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r>
              <a:rPr lang="zh-CN" altLang="en-US" b="1" dirty="0">
                <a:latin typeface="微软雅黑" charset="0"/>
                <a:ea typeface="微软雅黑" charset="0"/>
                <a:sym typeface="+mn-ea"/>
              </a:rPr>
              <a:t>存储容量</a:t>
            </a:r>
            <a:endParaRPr lang="en-US" altLang="zh-CN" b="1" dirty="0">
              <a:latin typeface="微软雅黑" charset="0"/>
              <a:ea typeface="微软雅黑" charset="0"/>
              <a:sym typeface="+mn-ea"/>
            </a:endParaRPr>
          </a:p>
          <a:p>
            <a:endParaRPr lang="zh-CN" altLang="en-US" b="1" dirty="0">
              <a:latin typeface="微软雅黑" charset="0"/>
              <a:ea typeface="微软雅黑" charset="0"/>
              <a:sym typeface="+mn-ea"/>
            </a:endParaRPr>
          </a:p>
          <a:p>
            <a:pPr lvl="1"/>
            <a:r>
              <a:rPr lang="zh-CN" altLang="en-US" dirty="0">
                <a:latin typeface="微软雅黑" charset="0"/>
                <a:ea typeface="微软雅黑" charset="0"/>
                <a:sym typeface="+mn-ea"/>
              </a:rPr>
              <a:t>西安联通机房的</a:t>
            </a:r>
            <a:r>
              <a:rPr lang="en-US" altLang="zh-CN" dirty="0">
                <a:latin typeface="微软雅黑" charset="0"/>
                <a:ea typeface="微软雅黑" charset="0"/>
                <a:sym typeface="+mn-ea"/>
              </a:rPr>
              <a:t>CSP</a:t>
            </a:r>
            <a:r>
              <a:rPr lang="zh-CN" altLang="en-US" dirty="0">
                <a:latin typeface="微软雅黑" charset="0"/>
                <a:ea typeface="微软雅黑" charset="0"/>
                <a:sym typeface="+mn-ea"/>
              </a:rPr>
              <a:t>部署规模为</a:t>
            </a:r>
            <a:r>
              <a:rPr lang="en-US" altLang="zh-CN" dirty="0">
                <a:latin typeface="微软雅黑" charset="0"/>
                <a:ea typeface="微软雅黑" charset="0"/>
                <a:sym typeface="+mn-ea"/>
              </a:rPr>
              <a:t>4</a:t>
            </a:r>
            <a:r>
              <a:rPr lang="zh-CN" altLang="en-US" dirty="0">
                <a:latin typeface="微软雅黑" charset="0"/>
                <a:ea typeface="微软雅黑" charset="0"/>
                <a:sym typeface="+mn-ea"/>
              </a:rPr>
              <a:t>台存储机器，每台机器</a:t>
            </a:r>
            <a:r>
              <a:rPr lang="en-US" altLang="zh-CN" dirty="0">
                <a:latin typeface="微软雅黑" charset="0"/>
                <a:ea typeface="微软雅黑" charset="0"/>
                <a:sym typeface="+mn-ea"/>
              </a:rPr>
              <a:t>10</a:t>
            </a:r>
            <a:r>
              <a:rPr lang="zh-CN" altLang="en-US" dirty="0">
                <a:latin typeface="微软雅黑" charset="0"/>
                <a:ea typeface="微软雅黑" charset="0"/>
                <a:sym typeface="+mn-ea"/>
              </a:rPr>
              <a:t>块数据盘，每块盘</a:t>
            </a:r>
            <a:r>
              <a:rPr lang="en-US" altLang="zh-CN" dirty="0">
                <a:latin typeface="微软雅黑" charset="0"/>
                <a:ea typeface="微软雅黑" charset="0"/>
                <a:sym typeface="+mn-ea"/>
              </a:rPr>
              <a:t>12TB</a:t>
            </a:r>
            <a:r>
              <a:rPr lang="zh-CN" altLang="en-US" dirty="0">
                <a:latin typeface="微软雅黑" charset="0"/>
                <a:ea typeface="微软雅黑" charset="0"/>
                <a:sym typeface="+mn-ea"/>
              </a:rPr>
              <a:t>，整个集群的实际物理容量</a:t>
            </a:r>
            <a:r>
              <a:rPr lang="en-US" altLang="zh-CN" dirty="0">
                <a:latin typeface="微软雅黑" charset="0"/>
                <a:ea typeface="微软雅黑" charset="0"/>
                <a:sym typeface="+mn-ea"/>
              </a:rPr>
              <a:t>440TB</a:t>
            </a:r>
            <a:r>
              <a:rPr lang="zh-CN" altLang="en-US" dirty="0">
                <a:latin typeface="微软雅黑" charset="0"/>
                <a:ea typeface="微软雅黑" charset="0"/>
                <a:sym typeface="+mn-ea"/>
              </a:rPr>
              <a:t>，可用存储容量</a:t>
            </a:r>
            <a:r>
              <a:rPr lang="en-US" altLang="zh-CN" dirty="0">
                <a:latin typeface="微软雅黑" charset="0"/>
                <a:ea typeface="微软雅黑" charset="0"/>
                <a:sym typeface="+mn-ea"/>
              </a:rPr>
              <a:t>190TB</a:t>
            </a:r>
            <a:r>
              <a:rPr lang="zh-CN" altLang="en-US" dirty="0">
                <a:latin typeface="微软雅黑" charset="0"/>
                <a:ea typeface="微软雅黑" charset="0"/>
                <a:sym typeface="+mn-ea"/>
              </a:rPr>
              <a:t>。</a:t>
            </a:r>
            <a:endParaRPr lang="en-US" altLang="zh-CN" dirty="0">
              <a:latin typeface="微软雅黑" charset="0"/>
              <a:ea typeface="微软雅黑" charset="0"/>
              <a:sym typeface="+mn-ea"/>
            </a:endParaRPr>
          </a:p>
          <a:p>
            <a:pPr lvl="1"/>
            <a:endParaRPr lang="zh-CN" altLang="en-US" dirty="0">
              <a:latin typeface="微软雅黑" charset="0"/>
              <a:ea typeface="微软雅黑" charset="0"/>
              <a:sym typeface="+mn-ea"/>
            </a:endParaRPr>
          </a:p>
          <a:p>
            <a:r>
              <a:rPr lang="zh-CN" altLang="en-US" b="1" dirty="0">
                <a:latin typeface="微软雅黑" charset="0"/>
                <a:ea typeface="微软雅黑" charset="0"/>
                <a:sym typeface="+mn-ea"/>
              </a:rPr>
              <a:t>数据冗余方式</a:t>
            </a:r>
            <a:endParaRPr lang="en-US" altLang="zh-CN" b="1" dirty="0">
              <a:latin typeface="微软雅黑" charset="0"/>
              <a:ea typeface="微软雅黑" charset="0"/>
              <a:sym typeface="+mn-ea"/>
            </a:endParaRPr>
          </a:p>
          <a:p>
            <a:endParaRPr lang="zh-CN" altLang="en-US" b="1" dirty="0">
              <a:latin typeface="微软雅黑" charset="0"/>
              <a:ea typeface="微软雅黑" charset="0"/>
              <a:sym typeface="+mn-ea"/>
            </a:endParaRPr>
          </a:p>
          <a:p>
            <a:pPr lvl="1"/>
            <a:r>
              <a:rPr lang="zh-CN" altLang="en-US" dirty="0">
                <a:latin typeface="微软雅黑" charset="0"/>
                <a:ea typeface="微软雅黑" charset="0"/>
                <a:sym typeface="+mn-ea"/>
              </a:rPr>
              <a:t>数据冗余方式为</a:t>
            </a:r>
            <a:r>
              <a:rPr lang="en-US" altLang="zh-CN" dirty="0">
                <a:latin typeface="微软雅黑" charset="0"/>
                <a:ea typeface="微软雅黑" charset="0"/>
                <a:sym typeface="+mn-ea"/>
              </a:rPr>
              <a:t>EC2+2</a:t>
            </a:r>
            <a:r>
              <a:rPr lang="zh-CN" altLang="en-US" dirty="0">
                <a:latin typeface="微软雅黑" charset="0"/>
                <a:ea typeface="微软雅黑" charset="0"/>
                <a:sym typeface="+mn-ea"/>
              </a:rPr>
              <a:t>，纠删码</a:t>
            </a:r>
            <a:r>
              <a:rPr lang="en-US" altLang="zh-CN" dirty="0">
                <a:latin typeface="微软雅黑" charset="0"/>
                <a:ea typeface="微软雅黑" charset="0"/>
                <a:sym typeface="+mn-ea"/>
              </a:rPr>
              <a:t>(erasure coding, EC)2+2</a:t>
            </a:r>
            <a:r>
              <a:rPr lang="zh-CN" altLang="en-US" dirty="0">
                <a:latin typeface="微软雅黑" charset="0"/>
                <a:ea typeface="微软雅黑" charset="0"/>
                <a:sym typeface="+mn-ea"/>
              </a:rPr>
              <a:t>的意思是，当平台存储一个文件时，首先将一个文件切成</a:t>
            </a:r>
            <a:r>
              <a:rPr lang="en-US" altLang="zh-CN" dirty="0">
                <a:latin typeface="微软雅黑" charset="0"/>
                <a:ea typeface="微软雅黑" charset="0"/>
                <a:sym typeface="+mn-ea"/>
              </a:rPr>
              <a:t>2</a:t>
            </a:r>
            <a:r>
              <a:rPr lang="zh-CN" altLang="en-US" dirty="0">
                <a:latin typeface="微软雅黑" charset="0"/>
                <a:ea typeface="微软雅黑" charset="0"/>
                <a:sym typeface="+mn-ea"/>
              </a:rPr>
              <a:t>两个数据片，然后根据切出的</a:t>
            </a:r>
            <a:r>
              <a:rPr lang="en-US" altLang="zh-CN" dirty="0">
                <a:latin typeface="微软雅黑" charset="0"/>
                <a:ea typeface="微软雅黑" charset="0"/>
                <a:sym typeface="+mn-ea"/>
              </a:rPr>
              <a:t>2</a:t>
            </a:r>
            <a:r>
              <a:rPr lang="zh-CN" altLang="en-US" dirty="0">
                <a:latin typeface="微软雅黑" charset="0"/>
                <a:ea typeface="微软雅黑" charset="0"/>
                <a:sym typeface="+mn-ea"/>
              </a:rPr>
              <a:t>份数据，计算出额外的</a:t>
            </a:r>
            <a:r>
              <a:rPr lang="en-US" altLang="zh-CN" dirty="0">
                <a:latin typeface="微软雅黑" charset="0"/>
                <a:ea typeface="微软雅黑" charset="0"/>
                <a:sym typeface="+mn-ea"/>
              </a:rPr>
              <a:t>2</a:t>
            </a:r>
            <a:r>
              <a:rPr lang="zh-CN" altLang="en-US" dirty="0">
                <a:latin typeface="微软雅黑" charset="0"/>
                <a:ea typeface="微软雅黑" charset="0"/>
                <a:sym typeface="+mn-ea"/>
              </a:rPr>
              <a:t>个检验数据片，这样一共四份数据片，分别存储在</a:t>
            </a:r>
            <a:r>
              <a:rPr lang="en-US" altLang="zh-CN" dirty="0">
                <a:latin typeface="微软雅黑" charset="0"/>
                <a:ea typeface="微软雅黑" charset="0"/>
                <a:sym typeface="+mn-ea"/>
              </a:rPr>
              <a:t>4</a:t>
            </a:r>
            <a:r>
              <a:rPr lang="zh-CN" altLang="en-US" dirty="0">
                <a:latin typeface="微软雅黑" charset="0"/>
                <a:ea typeface="微软雅黑" charset="0"/>
                <a:sym typeface="+mn-ea"/>
              </a:rPr>
              <a:t>台存储机器上。读取数据时，可以根据</a:t>
            </a:r>
            <a:r>
              <a:rPr lang="en-US" altLang="zh-CN" dirty="0">
                <a:latin typeface="微软雅黑" charset="0"/>
                <a:ea typeface="微软雅黑" charset="0"/>
                <a:sym typeface="+mn-ea"/>
              </a:rPr>
              <a:t>4</a:t>
            </a:r>
            <a:r>
              <a:rPr lang="zh-CN" altLang="en-US" dirty="0">
                <a:latin typeface="微软雅黑" charset="0"/>
                <a:ea typeface="微软雅黑" charset="0"/>
                <a:sym typeface="+mn-ea"/>
              </a:rPr>
              <a:t>份中任意的</a:t>
            </a:r>
            <a:r>
              <a:rPr lang="en-US" altLang="zh-CN" dirty="0">
                <a:latin typeface="微软雅黑" charset="0"/>
                <a:ea typeface="微软雅黑" charset="0"/>
                <a:sym typeface="+mn-ea"/>
              </a:rPr>
              <a:t>2</a:t>
            </a:r>
            <a:r>
              <a:rPr lang="zh-CN" altLang="en-US" dirty="0">
                <a:latin typeface="微软雅黑" charset="0"/>
                <a:ea typeface="微软雅黑" charset="0"/>
                <a:sym typeface="+mn-ea"/>
              </a:rPr>
              <a:t>份，计算出完整的数据。</a:t>
            </a:r>
          </a:p>
          <a:p>
            <a:pPr lvl="1"/>
            <a:r>
              <a:rPr lang="en-US" altLang="zh-CN" dirty="0">
                <a:latin typeface="微软雅黑" charset="0"/>
                <a:ea typeface="微软雅黑" charset="0"/>
                <a:sym typeface="+mn-ea"/>
              </a:rPr>
              <a:t>EC2+2</a:t>
            </a:r>
            <a:r>
              <a:rPr lang="zh-CN" altLang="en-US" dirty="0">
                <a:latin typeface="微软雅黑" charset="0"/>
                <a:ea typeface="微软雅黑" charset="0"/>
                <a:sym typeface="+mn-ea"/>
              </a:rPr>
              <a:t>，可以保证，四台服务器中，一台服务器故障时，可以正常进行数据读写；两台服务器故障时，数据变为只读，运维人员恢复服务器后，数据不会丢失。</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25</a:t>
            </a:fld>
            <a:endParaRPr lang="zh-CN" altLang="en-US"/>
          </a:p>
        </p:txBody>
      </p:sp>
    </p:spTree>
    <p:extLst>
      <p:ext uri="{BB962C8B-B14F-4D97-AF65-F5344CB8AC3E}">
        <p14:creationId xmlns:p14="http://schemas.microsoft.com/office/powerpoint/2010/main" val="24811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26</a:t>
            </a:fld>
            <a:endParaRPr lang="zh-CN" altLang="en-US"/>
          </a:p>
        </p:txBody>
      </p:sp>
    </p:spTree>
    <p:extLst>
      <p:ext uri="{BB962C8B-B14F-4D97-AF65-F5344CB8AC3E}">
        <p14:creationId xmlns:p14="http://schemas.microsoft.com/office/powerpoint/2010/main" val="4249638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27</a:t>
            </a:fld>
            <a:endParaRPr lang="zh-CN" altLang="en-US"/>
          </a:p>
        </p:txBody>
      </p:sp>
    </p:spTree>
    <p:extLst>
      <p:ext uri="{BB962C8B-B14F-4D97-AF65-F5344CB8AC3E}">
        <p14:creationId xmlns:p14="http://schemas.microsoft.com/office/powerpoint/2010/main" val="3776797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28</a:t>
            </a:fld>
            <a:endParaRPr lang="zh-CN" altLang="en-US"/>
          </a:p>
        </p:txBody>
      </p:sp>
    </p:spTree>
    <p:extLst>
      <p:ext uri="{BB962C8B-B14F-4D97-AF65-F5344CB8AC3E}">
        <p14:creationId xmlns:p14="http://schemas.microsoft.com/office/powerpoint/2010/main" val="579575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29</a:t>
            </a:fld>
            <a:endParaRPr lang="zh-CN" altLang="en-US"/>
          </a:p>
        </p:txBody>
      </p:sp>
    </p:spTree>
    <p:extLst>
      <p:ext uri="{BB962C8B-B14F-4D97-AF65-F5344CB8AC3E}">
        <p14:creationId xmlns:p14="http://schemas.microsoft.com/office/powerpoint/2010/main" val="1425010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30</a:t>
            </a:fld>
            <a:endParaRPr lang="zh-CN" altLang="en-US"/>
          </a:p>
        </p:txBody>
      </p:sp>
    </p:spTree>
    <p:extLst>
      <p:ext uri="{BB962C8B-B14F-4D97-AF65-F5344CB8AC3E}">
        <p14:creationId xmlns:p14="http://schemas.microsoft.com/office/powerpoint/2010/main" val="4209079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31</a:t>
            </a:fld>
            <a:endParaRPr lang="zh-CN" altLang="en-US"/>
          </a:p>
        </p:txBody>
      </p:sp>
    </p:spTree>
    <p:extLst>
      <p:ext uri="{BB962C8B-B14F-4D97-AF65-F5344CB8AC3E}">
        <p14:creationId xmlns:p14="http://schemas.microsoft.com/office/powerpoint/2010/main" val="51567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6</a:t>
            </a:fld>
            <a:endParaRPr lang="zh-CN" altLang="en-US"/>
          </a:p>
        </p:txBody>
      </p:sp>
    </p:spTree>
    <p:extLst>
      <p:ext uri="{BB962C8B-B14F-4D97-AF65-F5344CB8AC3E}">
        <p14:creationId xmlns:p14="http://schemas.microsoft.com/office/powerpoint/2010/main" val="744206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Font typeface="Arial" panose="020B0604020202020204" pitchFamily="34" charset="0"/>
              <a:buChar char="•"/>
            </a:pPr>
            <a:r>
              <a:rPr lang="zh-CN" altLang="en-US" sz="1800" b="1" dirty="0">
                <a:latin typeface="Microsoft YaHei Light" panose="020B0502040204020203" pitchFamily="34" charset="-122"/>
                <a:ea typeface="Microsoft YaHei Light" panose="020B0502040204020203" pitchFamily="34" charset="-122"/>
              </a:rPr>
              <a:t>雪亮工程：</a:t>
            </a:r>
            <a:r>
              <a:rPr lang="zh-CN" altLang="en-US" sz="1200" dirty="0">
                <a:latin typeface="Microsoft YaHei Light" panose="020B0502040204020203" pitchFamily="34" charset="-122"/>
                <a:ea typeface="Microsoft YaHei Light" panose="020B0502040204020203" pitchFamily="34" charset="-122"/>
              </a:rPr>
              <a:t>雪亮工程中央与政府主推的以综治信息化为支撑、以网格化管理为基础、以公共安全视频监控联网应用为重点的“群众性治安防控工程”。雪亮工程一般由市（区）委或政府牵头并提供预算，公安局、政法委或综治办承建。一般会涉及到三大块：</a:t>
            </a:r>
            <a:r>
              <a:rPr lang="en-US" altLang="zh-CN" sz="1200" dirty="0">
                <a:latin typeface="Microsoft YaHei Light" panose="020B0502040204020203" pitchFamily="34" charset="-122"/>
                <a:ea typeface="Microsoft YaHei Light" panose="020B0502040204020203" pitchFamily="34" charset="-122"/>
              </a:rPr>
              <a:t>1.</a:t>
            </a:r>
            <a:r>
              <a:rPr lang="zh-CN" altLang="en-US" sz="1200" dirty="0">
                <a:latin typeface="Microsoft YaHei Light" panose="020B0502040204020203" pitchFamily="34" charset="-122"/>
                <a:ea typeface="Microsoft YaHei Light" panose="020B0502040204020203" pitchFamily="34" charset="-122"/>
              </a:rPr>
              <a:t>前端设备（占比达）监控摄像机以及配套软硬件；</a:t>
            </a:r>
            <a:r>
              <a:rPr lang="en-US" altLang="zh-CN" sz="1200" dirty="0">
                <a:latin typeface="Microsoft YaHei Light" panose="020B0502040204020203" pitchFamily="34" charset="-122"/>
                <a:ea typeface="Microsoft YaHei Light" panose="020B0502040204020203" pitchFamily="34" charset="-122"/>
              </a:rPr>
              <a:t>2.</a:t>
            </a:r>
            <a:r>
              <a:rPr lang="zh-CN" altLang="en-US" sz="1200" dirty="0">
                <a:latin typeface="Microsoft YaHei Light" panose="020B0502040204020203" pitchFamily="34" charset="-122"/>
                <a:ea typeface="Microsoft YaHei Light" panose="020B0502040204020203" pitchFamily="34" charset="-122"/>
              </a:rPr>
              <a:t>后端支撑平台包括但不限于私有云、云存储、视频监控平台和人口大数据分析平台等内容；</a:t>
            </a:r>
            <a:r>
              <a:rPr lang="en-US" altLang="zh-CN" sz="1200" dirty="0">
                <a:latin typeface="Microsoft YaHei Light" panose="020B0502040204020203" pitchFamily="34" charset="-122"/>
                <a:ea typeface="Microsoft YaHei Light" panose="020B0502040204020203" pitchFamily="34" charset="-122"/>
              </a:rPr>
              <a:t>3.</a:t>
            </a:r>
            <a:r>
              <a:rPr lang="zh-CN" altLang="en-US" sz="1200" dirty="0">
                <a:latin typeface="Microsoft YaHei Light" panose="020B0502040204020203" pitchFamily="34" charset="-122"/>
                <a:ea typeface="Microsoft YaHei Light" panose="020B0502040204020203" pitchFamily="34" charset="-122"/>
              </a:rPr>
              <a:t>专网专线，一般由三大运营商建设。“雪亮工程”的目标是确保到</a:t>
            </a:r>
            <a:r>
              <a:rPr lang="en-US" altLang="zh-CN" sz="1200" dirty="0">
                <a:latin typeface="Microsoft YaHei Light" panose="020B0502040204020203" pitchFamily="34" charset="-122"/>
                <a:ea typeface="Microsoft YaHei Light" panose="020B0502040204020203" pitchFamily="34" charset="-122"/>
              </a:rPr>
              <a:t>2020</a:t>
            </a:r>
            <a:r>
              <a:rPr lang="zh-CN" altLang="en-US" sz="1200" dirty="0">
                <a:latin typeface="Microsoft YaHei Light" panose="020B0502040204020203" pitchFamily="34" charset="-122"/>
                <a:ea typeface="Microsoft YaHei Light" panose="020B0502040204020203" pitchFamily="34" charset="-122"/>
              </a:rPr>
              <a:t>年基本实现：全域覆盖、全网共享、全时可用、全程可控。</a:t>
            </a:r>
            <a:endParaRPr lang="en-US" altLang="zh-CN" sz="1200" dirty="0">
              <a:latin typeface="Microsoft YaHei Light" panose="020B0502040204020203" pitchFamily="34" charset="-122"/>
              <a:ea typeface="Microsoft YaHei Light" panose="020B0502040204020203" pitchFamily="34" charset="-122"/>
            </a:endParaRPr>
          </a:p>
          <a:p>
            <a:pPr marL="342900" indent="-342900">
              <a:lnSpc>
                <a:spcPct val="150000"/>
              </a:lnSpc>
              <a:buFont typeface="Arial" panose="020B0604020202020204" pitchFamily="34" charset="0"/>
              <a:buChar char="•"/>
            </a:pPr>
            <a:r>
              <a:rPr lang="zh-CN" altLang="en-US" sz="1800" b="1" dirty="0">
                <a:latin typeface="Microsoft YaHei Light" panose="020B0502040204020203" pitchFamily="34" charset="-122"/>
                <a:ea typeface="Microsoft YaHei Light" panose="020B0502040204020203" pitchFamily="34" charset="-122"/>
              </a:rPr>
              <a:t>公安内网：</a:t>
            </a:r>
            <a:r>
              <a:rPr lang="zh-CN" altLang="en-US" sz="1200" dirty="0">
                <a:latin typeface="Microsoft YaHei Light" panose="020B0502040204020203" pitchFamily="34" charset="-122"/>
                <a:ea typeface="Microsoft YaHei Light" panose="020B0502040204020203" pitchFamily="34" charset="-122"/>
              </a:rPr>
              <a:t>公安内网是与互联网隔离的大的局域网，通过公安内网可以查询居民身份户籍、车牌和车辆等敏感信息，涉密极高。公安内网和视频专网以及雪亮网通过安全边界（网闸）进行连接，但一般会遵循数据“只进不出”的原则。当前腾讯海纳智慧社区在公安内网是没有部署相关应用。</a:t>
            </a:r>
            <a:endParaRPr lang="en-US" altLang="zh-CN" sz="1200" dirty="0">
              <a:latin typeface="Microsoft YaHei Light" panose="020B0502040204020203" pitchFamily="34" charset="-122"/>
              <a:ea typeface="Microsoft YaHei Light" panose="020B0502040204020203" pitchFamily="34" charset="-122"/>
            </a:endParaRPr>
          </a:p>
          <a:p>
            <a:pPr marL="342900" indent="-342900">
              <a:lnSpc>
                <a:spcPct val="150000"/>
              </a:lnSpc>
              <a:buFont typeface="Arial" panose="020B0604020202020204" pitchFamily="34" charset="0"/>
              <a:buChar char="•"/>
            </a:pPr>
            <a:r>
              <a:rPr lang="zh-CN" altLang="en-US" sz="1800" b="1" dirty="0">
                <a:latin typeface="Microsoft YaHei Light" panose="020B0502040204020203" pitchFamily="34" charset="-122"/>
                <a:ea typeface="Microsoft YaHei Light" panose="020B0502040204020203" pitchFamily="34" charset="-122"/>
              </a:rPr>
              <a:t>视频专网：</a:t>
            </a:r>
            <a:r>
              <a:rPr lang="zh-CN" altLang="en-US" sz="1200" dirty="0">
                <a:latin typeface="Microsoft YaHei Light" panose="020B0502040204020203" pitchFamily="34" charset="-122"/>
                <a:ea typeface="Microsoft YaHei Light" panose="020B0502040204020203" pitchFamily="34" charset="-122"/>
              </a:rPr>
              <a:t>各类视频监控点、专线以及视频监控相关平台组成的大局域网，涉密级别高。和公安内网一样，互联网和雪亮网通过安全边界（网闸）进行连接，但也会遵循数据“只进不出”的原则</a:t>
            </a:r>
            <a:endParaRPr lang="en-US" altLang="zh-CN" sz="1200" dirty="0">
              <a:latin typeface="Microsoft YaHei Light" panose="020B0502040204020203" pitchFamily="34" charset="-122"/>
              <a:ea typeface="Microsoft YaHei Light" panose="020B0502040204020203" pitchFamily="34" charset="-122"/>
            </a:endParaRPr>
          </a:p>
          <a:p>
            <a:pPr marL="342900" indent="-342900">
              <a:lnSpc>
                <a:spcPct val="150000"/>
              </a:lnSpc>
              <a:buFont typeface="Arial" panose="020B0604020202020204" pitchFamily="34" charset="0"/>
              <a:buChar char="•"/>
            </a:pPr>
            <a:r>
              <a:rPr lang="zh-CN" altLang="en-US" sz="1800" b="1" dirty="0">
                <a:latin typeface="Microsoft YaHei Light" panose="020B0502040204020203" pitchFamily="34" charset="-122"/>
                <a:ea typeface="Microsoft YaHei Light" panose="020B0502040204020203" pitchFamily="34" charset="-122"/>
              </a:rPr>
              <a:t>雪亮网：</a:t>
            </a:r>
            <a:r>
              <a:rPr lang="zh-CN" altLang="en-US" sz="1200" dirty="0">
                <a:latin typeface="Microsoft YaHei Light" panose="020B0502040204020203" pitchFamily="34" charset="-122"/>
                <a:ea typeface="Microsoft YaHei Light" panose="020B0502040204020203" pitchFamily="34" charset="-122"/>
              </a:rPr>
              <a:t>为引进社会资源共建社会治安与治理，公安建立了雪亮网，某些城市又叫社区网。涉密级别一般，经过公安授权和许可，可以通过防火墙等安全设备和互联网进行双向连接。腾讯海纳图像大数据平台、</a:t>
            </a:r>
            <a:r>
              <a:rPr lang="en-US" altLang="zh-CN" sz="1200" dirty="0">
                <a:latin typeface="Microsoft YaHei Light" panose="020B0502040204020203" pitchFamily="34" charset="-122"/>
                <a:ea typeface="Microsoft YaHei Light" panose="020B0502040204020203" pitchFamily="34" charset="-122"/>
              </a:rPr>
              <a:t>AI</a:t>
            </a:r>
            <a:r>
              <a:rPr lang="zh-CN" altLang="en-US" sz="1200" dirty="0">
                <a:latin typeface="Microsoft YaHei Light" panose="020B0502040204020203" pitchFamily="34" charset="-122"/>
                <a:ea typeface="Microsoft YaHei Light" panose="020B0502040204020203" pitchFamily="34" charset="-122"/>
              </a:rPr>
              <a:t>一体机以及警务管理平台等一般部署在该局域网。</a:t>
            </a:r>
            <a:endParaRPr lang="en-US" altLang="zh-CN" sz="1200" dirty="0">
              <a:latin typeface="Microsoft YaHei Light" panose="020B0502040204020203" pitchFamily="34" charset="-122"/>
              <a:ea typeface="Microsoft YaHei Light" panose="020B0502040204020203" pitchFamily="34" charset="-122"/>
            </a:endParaRPr>
          </a:p>
          <a:p>
            <a:pPr marL="342900" indent="-342900">
              <a:lnSpc>
                <a:spcPct val="150000"/>
              </a:lnSpc>
              <a:buFont typeface="Arial" panose="020B0604020202020204" pitchFamily="34" charset="0"/>
              <a:buChar char="•"/>
            </a:pPr>
            <a:r>
              <a:rPr lang="zh-CN" altLang="en-US" sz="1800" b="1" dirty="0">
                <a:latin typeface="Microsoft YaHei Light" panose="020B0502040204020203" pitchFamily="34" charset="-122"/>
                <a:ea typeface="Microsoft YaHei Light" panose="020B0502040204020203" pitchFamily="34" charset="-122"/>
              </a:rPr>
              <a:t>安全边界：</a:t>
            </a:r>
            <a:r>
              <a:rPr lang="zh-CN" altLang="en-US" sz="1200" dirty="0">
                <a:latin typeface="Microsoft YaHei Light" panose="020B0502040204020203" pitchFamily="34" charset="-122"/>
                <a:ea typeface="Microsoft YaHei Light" panose="020B0502040204020203" pitchFamily="34" charset="-122"/>
              </a:rPr>
              <a:t>又称网闸，闸通常布置在两个安全级别不同的两个网络之间，譬如雪亮网和视频专网。是一种由专用硬件在电路上切断网络之间的链路层连接，能够在物理隔离的网络之间进行适度的安全数据交换的网络安全设备。</a:t>
            </a:r>
            <a:endParaRPr lang="en-US" altLang="zh-CN" sz="1200" dirty="0">
              <a:latin typeface="Microsoft YaHei Light" panose="020B0502040204020203" pitchFamily="34" charset="-122"/>
              <a:ea typeface="Microsoft YaHei Light" panose="020B0502040204020203" pitchFamily="34"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7</a:t>
            </a:fld>
            <a:endParaRPr lang="zh-CN" altLang="en-US"/>
          </a:p>
        </p:txBody>
      </p:sp>
    </p:spTree>
    <p:extLst>
      <p:ext uri="{BB962C8B-B14F-4D97-AF65-F5344CB8AC3E}">
        <p14:creationId xmlns:p14="http://schemas.microsoft.com/office/powerpoint/2010/main" val="393299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8</a:t>
            </a:fld>
            <a:endParaRPr lang="zh-CN" altLang="en-US"/>
          </a:p>
        </p:txBody>
      </p:sp>
    </p:spTree>
    <p:extLst>
      <p:ext uri="{BB962C8B-B14F-4D97-AF65-F5344CB8AC3E}">
        <p14:creationId xmlns:p14="http://schemas.microsoft.com/office/powerpoint/2010/main" val="208884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800" b="1" dirty="0">
                <a:latin typeface="Microsoft YaHei Light" panose="020B0502040204020203" pitchFamily="34" charset="-122"/>
                <a:ea typeface="Microsoft YaHei Light" panose="020B0502040204020203" pitchFamily="34" charset="-122"/>
              </a:rPr>
              <a:t>一标三实： </a:t>
            </a:r>
            <a:r>
              <a:rPr lang="zh-CN" altLang="en-US" sz="1200" dirty="0">
                <a:latin typeface="Microsoft YaHei Light" panose="020B0502040204020203" pitchFamily="34" charset="-122"/>
                <a:ea typeface="Microsoft YaHei Light" panose="020B0502040204020203" pitchFamily="34" charset="-122"/>
              </a:rPr>
              <a:t>“一标三实”是指“标准地址、实有人口、实有房屋、实有单位（或实有车辆）”，一标三实是各公安机关需要向居民进行采集和管理的数据，是社会治安和信息化建设重要基础。</a:t>
            </a:r>
            <a:endParaRPr lang="en-US" altLang="zh-CN" sz="1200" dirty="0">
              <a:latin typeface="Microsoft YaHei Light" panose="020B0502040204020203" pitchFamily="34" charset="-122"/>
              <a:ea typeface="Microsoft YaHei Light" panose="020B0502040204020203" pitchFamily="34" charset="-122"/>
            </a:endParaRPr>
          </a:p>
          <a:p>
            <a:pPr>
              <a:lnSpc>
                <a:spcPct val="150000"/>
              </a:lnSpc>
            </a:pPr>
            <a:r>
              <a:rPr lang="zh-CN" altLang="en-US" sz="1800" b="1" dirty="0">
                <a:latin typeface="Microsoft YaHei Light" panose="020B0502040204020203" pitchFamily="34" charset="-122"/>
                <a:ea typeface="Microsoft YaHei Light" panose="020B0502040204020203" pitchFamily="34" charset="-122"/>
              </a:rPr>
              <a:t>网格员：</a:t>
            </a:r>
            <a:r>
              <a:rPr lang="zh-CN" altLang="en-US" sz="1200" dirty="0">
                <a:latin typeface="Microsoft YaHei Light" panose="020B0502040204020203" pitchFamily="34" charset="-122"/>
                <a:ea typeface="Microsoft YaHei Light" panose="020B0502040204020203" pitchFamily="34" charset="-122"/>
              </a:rPr>
              <a:t>社区网关员主要工作：采集录入人口、房屋、事件等各类基础信息；及时排查上报矛盾纠纷、不安定因素、不安全隐患等各类动态信息；开展法制和治安防范宣传；服务帮助</a:t>
            </a:r>
            <a:r>
              <a:rPr lang="zh-CN" altLang="en-US" sz="1200" kern="1200" dirty="0">
                <a:solidFill>
                  <a:schemeClr val="tx1"/>
                </a:solidFill>
                <a:latin typeface="Microsoft YaHei Light" panose="020B0502040204020203" pitchFamily="34" charset="-122"/>
                <a:ea typeface="Microsoft YaHei Light" panose="020B0502040204020203" pitchFamily="34" charset="-122"/>
                <a:cs typeface="+mn-cs"/>
                <a:hlinkClick r:id="rId3">
                  <a:extLst>
                    <a:ext uri="{A12FA001-AC4F-418D-AE19-62706E023703}">
                      <ahyp:hlinkClr xmlns:ahyp="http://schemas.microsoft.com/office/drawing/2018/hyperlinkcolor" val="tx"/>
                    </a:ext>
                  </a:extLst>
                </a:hlinkClick>
              </a:rPr>
              <a:t>空巢老人</a:t>
            </a:r>
            <a:r>
              <a:rPr lang="zh-CN" altLang="en-US" sz="1200" kern="1200" dirty="0">
                <a:solidFill>
                  <a:schemeClr val="tx1"/>
                </a:solidFill>
                <a:latin typeface="Microsoft YaHei Light" panose="020B0502040204020203" pitchFamily="34" charset="-122"/>
                <a:ea typeface="Microsoft YaHei Light" panose="020B0502040204020203" pitchFamily="34" charset="-122"/>
                <a:cs typeface="+mn-cs"/>
              </a:rPr>
              <a:t>、</a:t>
            </a:r>
            <a:r>
              <a:rPr lang="zh-CN" altLang="en-US" sz="1200" kern="1200" dirty="0">
                <a:solidFill>
                  <a:schemeClr val="tx1"/>
                </a:solidFill>
                <a:latin typeface="Microsoft YaHei Light" panose="020B0502040204020203" pitchFamily="34" charset="-122"/>
                <a:ea typeface="Microsoft YaHei Light" panose="020B0502040204020203" pitchFamily="34" charset="-122"/>
                <a:cs typeface="+mn-cs"/>
                <a:hlinkClick r:id="rId4">
                  <a:extLst>
                    <a:ext uri="{A12FA001-AC4F-418D-AE19-62706E023703}">
                      <ahyp:hlinkClr xmlns:ahyp="http://schemas.microsoft.com/office/drawing/2018/hyperlinkcolor" val="tx"/>
                    </a:ext>
                  </a:extLst>
                </a:hlinkClick>
              </a:rPr>
              <a:t>孤寡老人</a:t>
            </a:r>
            <a:r>
              <a:rPr lang="zh-CN" altLang="en-US" sz="1200" kern="1200" dirty="0">
                <a:solidFill>
                  <a:schemeClr val="tx1"/>
                </a:solidFill>
                <a:latin typeface="Microsoft YaHei Light" panose="020B0502040204020203" pitchFamily="34" charset="-122"/>
                <a:ea typeface="Microsoft YaHei Light" panose="020B0502040204020203" pitchFamily="34" charset="-122"/>
                <a:cs typeface="+mn-cs"/>
              </a:rPr>
              <a:t>、</a:t>
            </a:r>
            <a:r>
              <a:rPr lang="zh-CN" altLang="en-US" sz="1200" kern="1200" dirty="0">
                <a:solidFill>
                  <a:schemeClr val="tx1"/>
                </a:solidFill>
                <a:latin typeface="Microsoft YaHei Light" panose="020B0502040204020203" pitchFamily="34" charset="-122"/>
                <a:ea typeface="Microsoft YaHei Light" panose="020B0502040204020203" pitchFamily="34" charset="-122"/>
                <a:cs typeface="+mn-cs"/>
                <a:hlinkClick r:id="rId5">
                  <a:extLst>
                    <a:ext uri="{A12FA001-AC4F-418D-AE19-62706E023703}">
                      <ahyp:hlinkClr xmlns:ahyp="http://schemas.microsoft.com/office/drawing/2018/hyperlinkcolor" val="tx"/>
                    </a:ext>
                  </a:extLst>
                </a:hlinkClick>
              </a:rPr>
              <a:t>残疾人</a:t>
            </a:r>
            <a:r>
              <a:rPr lang="zh-CN" altLang="en-US" sz="1200" kern="1200" dirty="0">
                <a:solidFill>
                  <a:schemeClr val="tx1"/>
                </a:solidFill>
                <a:latin typeface="Microsoft YaHei Light" panose="020B0502040204020203" pitchFamily="34" charset="-122"/>
                <a:ea typeface="Microsoft YaHei Light" panose="020B0502040204020203" pitchFamily="34" charset="-122"/>
                <a:cs typeface="+mn-cs"/>
              </a:rPr>
              <a:t>、</a:t>
            </a:r>
            <a:r>
              <a:rPr lang="zh-CN" altLang="en-US" sz="1200" u="sng" kern="1200" dirty="0">
                <a:solidFill>
                  <a:schemeClr val="tx1"/>
                </a:solidFill>
                <a:latin typeface="Microsoft YaHei Light" panose="020B0502040204020203" pitchFamily="34" charset="-122"/>
                <a:ea typeface="Microsoft YaHei Light" panose="020B0502040204020203" pitchFamily="34" charset="-122"/>
                <a:cs typeface="+mn-cs"/>
                <a:hlinkClick r:id="rId6">
                  <a:extLst>
                    <a:ext uri="{A12FA001-AC4F-418D-AE19-62706E023703}">
                      <ahyp:hlinkClr xmlns:ahyp="http://schemas.microsoft.com/office/drawing/2018/hyperlinkcolor" val="tx"/>
                    </a:ext>
                  </a:extLst>
                </a:hlinkClick>
              </a:rPr>
              <a:t>留守妇女</a:t>
            </a:r>
            <a:r>
              <a:rPr lang="zh-CN" altLang="en-US" sz="1200" kern="1200" dirty="0">
                <a:solidFill>
                  <a:schemeClr val="tx1"/>
                </a:solidFill>
                <a:latin typeface="Microsoft YaHei Light" panose="020B0502040204020203" pitchFamily="34" charset="-122"/>
                <a:ea typeface="Microsoft YaHei Light" panose="020B0502040204020203" pitchFamily="34" charset="-122"/>
                <a:cs typeface="+mn-cs"/>
              </a:rPr>
              <a:t>儿童</a:t>
            </a:r>
            <a:r>
              <a:rPr lang="zh-CN" altLang="en-US" sz="1200" dirty="0">
                <a:latin typeface="Microsoft YaHei Light" panose="020B0502040204020203" pitchFamily="34" charset="-122"/>
                <a:ea typeface="Microsoft YaHei Light" panose="020B0502040204020203" pitchFamily="34" charset="-122"/>
              </a:rPr>
              <a:t>等特殊群体；协助社区及相关部门救治、管控肇事肇祸精神病人，协助公安、司法行政部门对服刑在教人员、刑满释放人员、社区矫正人员等进行帮教和管控。</a:t>
            </a:r>
            <a:endParaRPr lang="en-US" altLang="zh-CN" sz="1200" dirty="0">
              <a:latin typeface="Microsoft YaHei Light" panose="020B0502040204020203" pitchFamily="34" charset="-122"/>
              <a:ea typeface="Microsoft YaHei Light" panose="020B0502040204020203" pitchFamily="34"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9</a:t>
            </a:fld>
            <a:endParaRPr lang="zh-CN" altLang="en-US"/>
          </a:p>
        </p:txBody>
      </p:sp>
    </p:spTree>
    <p:extLst>
      <p:ext uri="{BB962C8B-B14F-4D97-AF65-F5344CB8AC3E}">
        <p14:creationId xmlns:p14="http://schemas.microsoft.com/office/powerpoint/2010/main" val="335192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功能清单：</a:t>
            </a:r>
            <a:endParaRPr lang="en-US" altLang="zh-CN" dirty="0"/>
          </a:p>
          <a:p>
            <a:r>
              <a:rPr lang="zh-CN" altLang="en-US" dirty="0"/>
              <a:t>图文推送；物业通知；物业缴费；小区公告；小区问卷；小区投票；投诉建议；</a:t>
            </a:r>
            <a:endParaRPr lang="en-US" altLang="zh-CN" dirty="0"/>
          </a:p>
          <a:p>
            <a:r>
              <a:rPr lang="zh-CN" altLang="en-US" dirty="0"/>
              <a:t>访客预约；业主门禁；物业报修；快递代收；开门红包；充电桩；设备管理；</a:t>
            </a:r>
            <a:endParaRPr lang="en-US" altLang="zh-CN" dirty="0"/>
          </a:p>
          <a:p>
            <a:r>
              <a:rPr lang="zh-CN" altLang="en-US" dirty="0"/>
              <a:t>员工管理；车辆管理；关爱老人；物业巡更</a:t>
            </a:r>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11</a:t>
            </a:fld>
            <a:endParaRPr lang="zh-CN" altLang="en-US"/>
          </a:p>
        </p:txBody>
      </p:sp>
    </p:spTree>
    <p:extLst>
      <p:ext uri="{BB962C8B-B14F-4D97-AF65-F5344CB8AC3E}">
        <p14:creationId xmlns:p14="http://schemas.microsoft.com/office/powerpoint/2010/main" val="345947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https://wy.haina.com     </a:t>
            </a:r>
            <a:r>
              <a:rPr lang="zh-CN" altLang="en-US" dirty="0"/>
              <a:t>廊坊</a:t>
            </a:r>
            <a:r>
              <a:rPr lang="en-US" altLang="zh-CN" dirty="0"/>
              <a:t>-</a:t>
            </a:r>
            <a:r>
              <a:rPr lang="zh-CN" altLang="en-US" sz="1200" b="0" i="0" kern="1200" dirty="0">
                <a:solidFill>
                  <a:schemeClr val="tx1"/>
                </a:solidFill>
                <a:effectLst/>
                <a:latin typeface="+mn-lt"/>
                <a:ea typeface="+mn-ea"/>
                <a:cs typeface="+mn-cs"/>
              </a:rPr>
              <a:t>丽景花园</a:t>
            </a:r>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12</a:t>
            </a:fld>
            <a:endParaRPr lang="zh-CN" altLang="en-US"/>
          </a:p>
        </p:txBody>
      </p:sp>
    </p:spTree>
    <p:extLst>
      <p:ext uri="{BB962C8B-B14F-4D97-AF65-F5344CB8AC3E}">
        <p14:creationId xmlns:p14="http://schemas.microsoft.com/office/powerpoint/2010/main" val="253333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2FD5F36-7E2A-4C04-B882-45A37432658A}" type="slidenum">
              <a:rPr lang="zh-CN" altLang="en-US" smtClean="0"/>
              <a:t>13</a:t>
            </a:fld>
            <a:endParaRPr lang="zh-CN" altLang="en-US"/>
          </a:p>
        </p:txBody>
      </p:sp>
    </p:spTree>
    <p:extLst>
      <p:ext uri="{BB962C8B-B14F-4D97-AF65-F5344CB8AC3E}">
        <p14:creationId xmlns:p14="http://schemas.microsoft.com/office/powerpoint/2010/main" val="3801862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006EFF"/>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4" name="图片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59375" y="1957388"/>
            <a:ext cx="2147888"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5" name="日期占位符 2"/>
          <p:cNvSpPr>
            <a:spLocks noGrp="1"/>
          </p:cNvSpPr>
          <p:nvPr>
            <p:ph type="dt" sz="half" idx="10"/>
          </p:nvPr>
        </p:nvSpPr>
        <p:spPr/>
        <p:txBody>
          <a:bodyPr/>
          <a:lstStyle>
            <a:lvl1pPr>
              <a:defRPr/>
            </a:lvl1pPr>
          </a:lstStyle>
          <a:p>
            <a:pPr>
              <a:defRPr/>
            </a:pPr>
            <a:endParaRPr lang="zh-CN" altLang="zh-CN"/>
          </a:p>
        </p:txBody>
      </p:sp>
      <p:sp>
        <p:nvSpPr>
          <p:cNvPr id="6" name="页脚占位符 3"/>
          <p:cNvSpPr>
            <a:spLocks noGrp="1"/>
          </p:cNvSpPr>
          <p:nvPr>
            <p:ph type="ftr" sz="quarter" idx="11"/>
          </p:nvPr>
        </p:nvSpPr>
        <p:spPr/>
        <p:txBody>
          <a:bodyPr/>
          <a:lstStyle>
            <a:lvl1pPr>
              <a:defRPr/>
            </a:lvl1pPr>
          </a:lstStyle>
          <a:p>
            <a:pPr>
              <a:defRPr/>
            </a:pPr>
            <a:endParaRPr lang="zh-CN" altLang="zh-CN"/>
          </a:p>
        </p:txBody>
      </p:sp>
      <p:sp>
        <p:nvSpPr>
          <p:cNvPr id="7" name="灯片编号占位符 4"/>
          <p:cNvSpPr>
            <a:spLocks noGrp="1"/>
          </p:cNvSpPr>
          <p:nvPr>
            <p:ph type="sldNum" sz="quarter" idx="12"/>
          </p:nvPr>
        </p:nvSpPr>
        <p:spPr/>
        <p:txBody>
          <a:bodyPr/>
          <a:lstStyle>
            <a:lvl1pPr>
              <a:defRPr/>
            </a:lvl1pPr>
          </a:lstStyle>
          <a:p>
            <a:pPr>
              <a:defRPr/>
            </a:pPr>
            <a:fld id="{5B571EF9-E6CA-4762-A3DF-1919E46843A4}" type="slidenum">
              <a:rPr lang="zh-CN" altLang="zh-CN"/>
              <a:t>‹#›</a:t>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E16C223-EFA7-4E06-A313-E52F2C78F560}" type="slidenum">
              <a:rPr lang="zh-CN" altLang="zh-CN"/>
              <a:t>‹#›</a:t>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B6DA0A7D-DA06-4FB6-8763-9D3E9FDAC137}" type="slidenum">
              <a:rPr lang="zh-CN" altLang="zh-CN"/>
              <a:t>‹#›</a:t>
            </a:fld>
            <a:endParaRPr lang="zh-CN"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75CE38D1-927F-47ED-BBE8-9BED0DF93187}" type="slidenum">
              <a:rPr lang="zh-CN" altLang="zh-CN"/>
              <a:t>‹#›</a:t>
            </a:fld>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7274853A-A024-4821-9802-145C7076B3CE}" type="slidenum">
              <a:rPr lang="zh-CN" altLang="zh-CN"/>
              <a:t>‹#›</a:t>
            </a:fld>
            <a:endParaRPr lang="zh-CN"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3D2E7236-520A-4E7F-A1CB-98C07EF5EA62}" type="datetime1">
              <a:rPr lang="zh-CN" altLang="en-US"/>
              <a:t>2020/3/13</a:t>
            </a:fld>
            <a:endParaRPr lang="zh-CN" altLang="en-US" sz="1800">
              <a:solidFill>
                <a:srgbClr val="000000"/>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pPr>
              <a:defRPr/>
            </a:pPr>
            <a:fld id="{B8F1B1CF-99C8-4D4F-A1A1-213D422E4961}" type="slidenum">
              <a:rPr lang="zh-CN" altLang="en-US"/>
              <a:t>‹#›</a:t>
            </a:fld>
            <a:endParaRPr lang="zh-CN" altLang="en-US" sz="1800">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35829" y="300500"/>
            <a:ext cx="8394700" cy="711200"/>
          </a:xfrm>
        </p:spPr>
        <p:txBody>
          <a:bodyPr>
            <a:normAutofit/>
          </a:bodyPr>
          <a:lstStyle>
            <a:lvl1pPr marL="0" indent="0">
              <a:buNone/>
              <a:defRPr sz="3200">
                <a:solidFill>
                  <a:schemeClr val="bg1"/>
                </a:solidFill>
                <a:latin typeface="黑体" panose="02010609060101010101" pitchFamily="49" charset="-122"/>
                <a:ea typeface="黑体" panose="02010609060101010101" pitchFamily="49" charset="-122"/>
              </a:defRPr>
            </a:lvl1pPr>
          </a:lstStyle>
          <a:p>
            <a:pPr lvl="0"/>
            <a:r>
              <a:rPr lang="zh-CN" altLang="en-US"/>
              <a:t>单击此处编辑母版文本样式</a:t>
            </a:r>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434749" y="304346"/>
            <a:ext cx="8578850" cy="508000"/>
          </a:xfrm>
          <a:ln>
            <a:solidFill>
              <a:srgbClr val="FFFFFF">
                <a:alpha val="0"/>
              </a:srgbClr>
            </a:solidFill>
          </a:ln>
        </p:spPr>
        <p:txBody>
          <a:bodyPr/>
          <a:lstStyle>
            <a:lvl1pPr marL="0" indent="0">
              <a:buNone/>
              <a:defRPr>
                <a:solidFill>
                  <a:schemeClr val="bg1"/>
                </a:solidFill>
                <a:latin typeface="黑体" panose="02010609060101010101" pitchFamily="49" charset="-122"/>
                <a:ea typeface="黑体" panose="02010609060101010101" pitchFamily="49" charset="-122"/>
              </a:defRPr>
            </a:lvl1pPr>
          </a:lstStyle>
          <a:p>
            <a:pPr lvl="0"/>
            <a:r>
              <a:rPr lang="zh-CN" altLang="en-US"/>
              <a:t>单击此处编辑母版文本样式</a:t>
            </a:r>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434749" y="304346"/>
            <a:ext cx="8578850" cy="508000"/>
          </a:xfrm>
          <a:ln>
            <a:solidFill>
              <a:srgbClr val="FFFFFF">
                <a:alpha val="0"/>
              </a:srgbClr>
            </a:solidFill>
          </a:ln>
        </p:spPr>
        <p:txBody>
          <a:bodyPr/>
          <a:lstStyle>
            <a:lvl1pPr marL="0" indent="0">
              <a:buNone/>
              <a:defRPr>
                <a:solidFill>
                  <a:schemeClr val="bg1"/>
                </a:solidFill>
                <a:latin typeface="黑体" panose="02010609060101010101" pitchFamily="49" charset="-122"/>
                <a:ea typeface="黑体" panose="02010609060101010101" pitchFamily="49" charset="-122"/>
              </a:defRPr>
            </a:lvl1pPr>
          </a:lstStyle>
          <a:p>
            <a:pPr lvl="0"/>
            <a:r>
              <a:rPr lang="zh-CN" altLang="en-US"/>
              <a:t>单击此处编辑母版文本样式</a:t>
            </a:r>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434749" y="304346"/>
            <a:ext cx="8578850" cy="508000"/>
          </a:xfrm>
          <a:ln>
            <a:solidFill>
              <a:srgbClr val="FFFFFF">
                <a:alpha val="0"/>
              </a:srgbClr>
            </a:solidFill>
          </a:ln>
        </p:spPr>
        <p:txBody>
          <a:bodyPr/>
          <a:lstStyle>
            <a:lvl1pPr marL="0" indent="0">
              <a:buNone/>
              <a:defRPr>
                <a:solidFill>
                  <a:schemeClr val="bg1"/>
                </a:solidFill>
                <a:latin typeface="黑体" panose="02010609060101010101" pitchFamily="49" charset="-122"/>
                <a:ea typeface="黑体" panose="02010609060101010101" pitchFamily="49" charset="-122"/>
              </a:defRPr>
            </a:lvl1pPr>
          </a:lstStyle>
          <a:p>
            <a:pPr lvl="0"/>
            <a:r>
              <a:rPr lang="zh-CN" altLang="en-US"/>
              <a:t>单击此处编辑母版文本样式</a:t>
            </a:r>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434749" y="304346"/>
            <a:ext cx="8578850" cy="508000"/>
          </a:xfrm>
          <a:ln>
            <a:solidFill>
              <a:srgbClr val="FFFFFF">
                <a:alpha val="0"/>
              </a:srgbClr>
            </a:solidFill>
          </a:ln>
        </p:spPr>
        <p:txBody>
          <a:bodyPr/>
          <a:lstStyle>
            <a:lvl1pPr marL="0" indent="0">
              <a:buNone/>
              <a:defRPr>
                <a:solidFill>
                  <a:schemeClr val="bg1"/>
                </a:solidFill>
                <a:latin typeface="黑体" panose="02010609060101010101" pitchFamily="49" charset="-122"/>
                <a:ea typeface="黑体" panose="02010609060101010101" pitchFamily="49" charset="-122"/>
              </a:defRPr>
            </a:lvl1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006EFF"/>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056313"/>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矩形 3"/>
          <p:cNvSpPr/>
          <p:nvPr userDrawn="1"/>
        </p:nvSpPr>
        <p:spPr>
          <a:xfrm>
            <a:off x="0" y="5949950"/>
            <a:ext cx="12192000" cy="90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5" name="图片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44150" y="6192838"/>
            <a:ext cx="151288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263352" y="188641"/>
            <a:ext cx="10515600" cy="576064"/>
          </a:xfrm>
        </p:spPr>
        <p:txBody>
          <a:bodyPr/>
          <a:lstStyle>
            <a:lvl1pPr>
              <a:defRPr sz="3200">
                <a:solidFill>
                  <a:schemeClr val="bg1">
                    <a:lumMod val="9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页脚占位符 3"/>
          <p:cNvSpPr>
            <a:spLocks noGrp="1"/>
          </p:cNvSpPr>
          <p:nvPr>
            <p:ph type="ftr" sz="quarter" idx="10"/>
          </p:nvPr>
        </p:nvSpPr>
        <p:spPr/>
        <p:txBody>
          <a:bodyPr/>
          <a:lstStyle>
            <a:lvl1pPr>
              <a:defRPr/>
            </a:lvl1pPr>
          </a:lstStyle>
          <a:p>
            <a:pPr>
              <a:defRPr/>
            </a:pPr>
            <a:endParaRPr lang="zh-CN" altLang="zh-CN"/>
          </a:p>
        </p:txBody>
      </p:sp>
      <p:sp>
        <p:nvSpPr>
          <p:cNvPr id="7" name="灯片编号占位符 4"/>
          <p:cNvSpPr>
            <a:spLocks noGrp="1"/>
          </p:cNvSpPr>
          <p:nvPr>
            <p:ph type="sldNum" sz="quarter" idx="11"/>
          </p:nvPr>
        </p:nvSpPr>
        <p:spPr/>
        <p:txBody>
          <a:bodyPr/>
          <a:lstStyle>
            <a:lvl1pPr>
              <a:defRPr/>
            </a:lvl1pPr>
          </a:lstStyle>
          <a:p>
            <a:pPr>
              <a:defRPr/>
            </a:pPr>
            <a:fld id="{245DBF96-9801-4C13-8719-B5D05F5F2D5D}" type="slidenum">
              <a:rPr lang="zh-CN" altLang="zh-CN"/>
              <a:t>‹#›</a:t>
            </a:fld>
            <a:endParaRPr lang="zh-CN"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434749" y="304346"/>
            <a:ext cx="8578850" cy="508000"/>
          </a:xfrm>
          <a:ln>
            <a:solidFill>
              <a:srgbClr val="FFFFFF">
                <a:alpha val="0"/>
              </a:srgbClr>
            </a:solidFill>
          </a:ln>
        </p:spPr>
        <p:txBody>
          <a:bodyPr/>
          <a:lstStyle>
            <a:lvl1pPr marL="0" indent="0">
              <a:buNone/>
              <a:defRPr>
                <a:solidFill>
                  <a:schemeClr val="bg1"/>
                </a:solidFill>
                <a:latin typeface="黑体" panose="02010609060101010101" pitchFamily="49" charset="-122"/>
                <a:ea typeface="黑体" panose="02010609060101010101" pitchFamily="49" charset="-122"/>
              </a:defRPr>
            </a:lvl1pPr>
          </a:lstStyle>
          <a:p>
            <a:pPr lvl="0"/>
            <a:r>
              <a:rPr lang="zh-CN" altLang="en-US"/>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434749" y="304346"/>
            <a:ext cx="8578850" cy="508000"/>
          </a:xfrm>
          <a:ln>
            <a:solidFill>
              <a:srgbClr val="FFFFFF">
                <a:alpha val="0"/>
              </a:srgbClr>
            </a:solidFill>
          </a:ln>
        </p:spPr>
        <p:txBody>
          <a:bodyPr/>
          <a:lstStyle>
            <a:lvl1pPr marL="0" indent="0">
              <a:buNone/>
              <a:defRPr>
                <a:solidFill>
                  <a:schemeClr val="bg1"/>
                </a:solidFill>
                <a:latin typeface="黑体" panose="02010609060101010101" pitchFamily="49" charset="-122"/>
                <a:ea typeface="黑体" panose="02010609060101010101" pitchFamily="49" charset="-122"/>
              </a:defRPr>
            </a:lvl1pPr>
          </a:lstStyle>
          <a:p>
            <a:pPr lvl="0"/>
            <a:r>
              <a:rPr lang="zh-CN" altLang="en-US"/>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434749" y="304346"/>
            <a:ext cx="8578850" cy="508000"/>
          </a:xfrm>
          <a:ln>
            <a:solidFill>
              <a:srgbClr val="FFFFFF">
                <a:alpha val="0"/>
              </a:srgbClr>
            </a:solidFill>
          </a:ln>
        </p:spPr>
        <p:txBody>
          <a:bodyPr/>
          <a:lstStyle>
            <a:lvl1pPr marL="0" indent="0">
              <a:buNone/>
              <a:defRPr>
                <a:solidFill>
                  <a:schemeClr val="bg1"/>
                </a:solidFill>
                <a:latin typeface="黑体" panose="02010609060101010101" pitchFamily="49" charset="-122"/>
                <a:ea typeface="黑体" panose="02010609060101010101" pitchFamily="49" charset="-122"/>
              </a:defRPr>
            </a:lvl1pPr>
          </a:lstStyle>
          <a:p>
            <a:pPr lvl="0"/>
            <a:r>
              <a:rPr lang="zh-CN" altLang="en-US"/>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434749" y="304346"/>
            <a:ext cx="8578850" cy="508000"/>
          </a:xfrm>
          <a:ln>
            <a:solidFill>
              <a:srgbClr val="FFFFFF">
                <a:alpha val="0"/>
              </a:srgbClr>
            </a:solidFill>
          </a:ln>
        </p:spPr>
        <p:txBody>
          <a:bodyPr/>
          <a:lstStyle>
            <a:lvl1pPr marL="0" indent="0">
              <a:buNone/>
              <a:defRPr>
                <a:solidFill>
                  <a:schemeClr val="bg1"/>
                </a:solidFill>
                <a:latin typeface="黑体" panose="02010609060101010101" pitchFamily="49" charset="-122"/>
                <a:ea typeface="黑体" panose="02010609060101010101" pitchFamily="49" charset="-122"/>
              </a:defRPr>
            </a:lvl1pPr>
          </a:lstStyle>
          <a:p>
            <a:pPr lvl="0"/>
            <a:r>
              <a:rPr lang="zh-CN" altLang="en-US"/>
              <a:t>单击此处编辑母版文本样式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434749" y="304346"/>
            <a:ext cx="8578850" cy="508000"/>
          </a:xfrm>
          <a:ln>
            <a:solidFill>
              <a:srgbClr val="FFFFFF">
                <a:alpha val="0"/>
              </a:srgbClr>
            </a:solidFill>
          </a:ln>
        </p:spPr>
        <p:txBody>
          <a:bodyPr/>
          <a:lstStyle>
            <a:lvl1pPr marL="0" indent="0">
              <a:buNone/>
              <a:defRPr>
                <a:solidFill>
                  <a:schemeClr val="bg1"/>
                </a:solidFill>
                <a:latin typeface="黑体" panose="02010609060101010101" pitchFamily="49" charset="-122"/>
                <a:ea typeface="黑体" panose="02010609060101010101" pitchFamily="49" charset="-122"/>
              </a:defRPr>
            </a:lvl1pPr>
          </a:lstStyle>
          <a:p>
            <a:pPr lvl="0"/>
            <a:r>
              <a:rPr lang="zh-CN" altLang="en-US"/>
              <a:t>单击此处编辑母版文本样式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434749" y="304346"/>
            <a:ext cx="8578850" cy="508000"/>
          </a:xfrm>
          <a:ln>
            <a:solidFill>
              <a:srgbClr val="FFFFFF">
                <a:alpha val="0"/>
              </a:srgbClr>
            </a:solidFill>
          </a:ln>
        </p:spPr>
        <p:txBody>
          <a:bodyPr/>
          <a:lstStyle>
            <a:lvl1pPr marL="0" indent="0">
              <a:buNone/>
              <a:defRPr>
                <a:solidFill>
                  <a:schemeClr val="bg1"/>
                </a:solidFill>
                <a:latin typeface="黑体" panose="02010609060101010101" pitchFamily="49" charset="-122"/>
                <a:ea typeface="黑体" panose="02010609060101010101" pitchFamily="49" charset="-122"/>
              </a:defRPr>
            </a:lvl1pPr>
          </a:lstStyle>
          <a:p>
            <a:pPr lvl="0"/>
            <a:r>
              <a:rPr lang="zh-CN" altLang="en-US"/>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a:solidFill>
                <a:srgbClr val="137AFE"/>
              </a:solidFill>
              <a:latin typeface="微软雅黑" panose="020B0503020204020204" pitchFamily="34" charset="-122"/>
              <a:ea typeface="微软雅黑" panose="020B0503020204020204" pitchFamily="34" charset="-122"/>
            </a:endParaRPr>
          </a:p>
        </p:txBody>
      </p:sp>
      <p:sp>
        <p:nvSpPr>
          <p:cNvPr id="8" name="日期占位符 2"/>
          <p:cNvSpPr txBox="1"/>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a:t>confidential material from Tencent Cloud</a:t>
            </a:r>
          </a:p>
          <a:p>
            <a:pPr>
              <a:defRPr/>
            </a:pPr>
            <a:endParaRPr lang="zh-CN" altLang="zh-CN" sz="1000" dirty="0"/>
          </a:p>
        </p:txBody>
      </p:sp>
      <p:sp>
        <p:nvSpPr>
          <p:cNvPr id="13" name="标题 1"/>
          <p:cNvSpPr>
            <a:spLocks noGrp="1"/>
          </p:cNvSpPr>
          <p:nvPr>
            <p:ph type="title"/>
          </p:nvPr>
        </p:nvSpPr>
        <p:spPr>
          <a:xfrm>
            <a:off x="407368" y="127516"/>
            <a:ext cx="10515600" cy="568886"/>
          </a:xfrm>
        </p:spPr>
        <p:txBody>
          <a:bodyPr/>
          <a:lstStyle>
            <a:lvl1pPr>
              <a:defRPr sz="2800" b="0">
                <a:solidFill>
                  <a:srgbClr val="006EFF"/>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9" name="Footer Placeholder 4"/>
          <p:cNvSpPr>
            <a:spLocks noGrp="1"/>
          </p:cNvSpPr>
          <p:nvPr>
            <p:ph type="ftr" sz="quarter" idx="10"/>
          </p:nvPr>
        </p:nvSpPr>
        <p:spPr/>
        <p:txBody>
          <a:bodyPr/>
          <a:lstStyle>
            <a:lvl1pPr>
              <a:defRPr/>
            </a:lvl1pPr>
          </a:lstStyle>
          <a:p>
            <a:pPr>
              <a:defRPr/>
            </a:pPr>
            <a:endParaRPr lang="zh-CN" altLang="zh-CN"/>
          </a:p>
        </p:txBody>
      </p:sp>
      <p:sp>
        <p:nvSpPr>
          <p:cNvPr id="10" name="Slide Number Placeholder 5"/>
          <p:cNvSpPr>
            <a:spLocks noGrp="1"/>
          </p:cNvSpPr>
          <p:nvPr>
            <p:ph type="sldNum" sz="quarter" idx="11"/>
          </p:nvPr>
        </p:nvSpPr>
        <p:spPr/>
        <p:txBody>
          <a:bodyPr/>
          <a:lstStyle>
            <a:lvl1pPr>
              <a:defRPr/>
            </a:lvl1pPr>
          </a:lstStyle>
          <a:p>
            <a:pPr>
              <a:defRPr/>
            </a:pPr>
            <a:fld id="{3A4D1A1D-6ABD-45A2-97F2-F1C6FA6455ED}" type="slidenum">
              <a:rPr lang="zh-CN" altLang="zh-CN"/>
              <a:t>‹#›</a:t>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116B86F-0075-4734-A523-06DA5428A2BD}" type="slidenum">
              <a:rPr lang="zh-CN" altLang="zh-CN"/>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8117247F-FC20-4B35-9F7F-F8816A532832}" type="slidenum">
              <a:rPr lang="zh-CN" altLang="zh-CN"/>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C1A81BA1-D5CA-41A4-8D2F-79DC4555CD80}" type="slidenum">
              <a:rPr lang="zh-CN" altLang="zh-CN"/>
              <a:t>‹#›</a:t>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DB05DEFE-95A9-47A8-A37F-7E358B8D8F90}" type="slidenum">
              <a:rPr lang="zh-CN" altLang="zh-CN"/>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379A40D2-4D91-43F3-8B56-9C106A0182BA}" type="slidenum">
              <a:rPr lang="zh-CN" altLang="zh-CN"/>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F45B7758-AB0F-41A7-BCC5-DC43B92A68F9}" type="slidenum">
              <a:rPr lang="zh-CN" altLang="zh-CN"/>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fld id="{5381007B-D452-4DF7-9022-7DEF60446923}" type="slidenum">
              <a:rPr lang="zh-CN" altLang="zh-CN"/>
              <a:t>‹#›</a:t>
            </a:fld>
            <a:endParaRPr lang="zh-CN" altLang="zh-CN"/>
          </a:p>
        </p:txBody>
      </p:sp>
      <p:pic>
        <p:nvPicPr>
          <p:cNvPr id="1031" name="图片 6"/>
          <p:cNvPicPr>
            <a:picLocks noChangeAspect="1"/>
          </p:cNvPicPr>
          <p:nvPr userDrawn="1"/>
        </p:nvPicPr>
        <p:blipFill>
          <a:blip r:embed="rId27">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slideLayout" Target="../slideLayouts/slideLayout3.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0.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0.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6.png"/><Relationship Id="rId3" Type="http://schemas.openxmlformats.org/officeDocument/2006/relationships/image" Target="../media/image10.png"/><Relationship Id="rId7" Type="http://schemas.openxmlformats.org/officeDocument/2006/relationships/image" Target="../media/image61.png"/><Relationship Id="rId12"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png"/><Relationship Id="rId1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image" Target="../media/image10.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notesSlide" Target="../notesSlides/notesSlide3.xml"/><Relationship Id="rId2" Type="http://schemas.openxmlformats.org/officeDocument/2006/relationships/tags" Target="../tags/tag6.xml"/><Relationship Id="rId16" Type="http://schemas.openxmlformats.org/officeDocument/2006/relationships/slideLayout" Target="../slideLayouts/slideLayout3.xml"/><Relationship Id="rId20" Type="http://schemas.openxmlformats.org/officeDocument/2006/relationships/image" Target="../media/image12.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image" Target="../media/image11.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18" Type="http://schemas.openxmlformats.org/officeDocument/2006/relationships/image" Target="../media/image27.emf"/><Relationship Id="rId3" Type="http://schemas.openxmlformats.org/officeDocument/2006/relationships/image" Target="../media/image10.png"/><Relationship Id="rId21" Type="http://schemas.openxmlformats.org/officeDocument/2006/relationships/image" Target="../media/image30.png"/><Relationship Id="rId7" Type="http://schemas.openxmlformats.org/officeDocument/2006/relationships/image" Target="../media/image16.wmf"/><Relationship Id="rId12" Type="http://schemas.openxmlformats.org/officeDocument/2006/relationships/image" Target="../media/image21.jpeg"/><Relationship Id="rId17"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25.jpeg"/><Relationship Id="rId20"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png"/><Relationship Id="rId22"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1"/>
          <p:cNvSpPr txBox="1">
            <a:spLocks noChangeArrowheads="1"/>
          </p:cNvSpPr>
          <p:nvPr/>
        </p:nvSpPr>
        <p:spPr bwMode="auto">
          <a:xfrm>
            <a:off x="0" y="4797425"/>
            <a:ext cx="12192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4400" b="1" dirty="0">
                <a:solidFill>
                  <a:schemeClr val="bg1"/>
                </a:solidFill>
                <a:latin typeface="微软雅黑" panose="020B0503020204020204" pitchFamily="34" charset="-122"/>
                <a:ea typeface="微软雅黑" panose="020B0503020204020204" pitchFamily="34" charset="-122"/>
              </a:rPr>
              <a:t>智慧社区项目解决方案分享</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Users\Administrator\Desktop\e82ead51a6a6799d20371279206aa6cc.jpg">
            <a:extLst>
              <a:ext uri="{FF2B5EF4-FFF2-40B4-BE49-F238E27FC236}">
                <a16:creationId xmlns:a16="http://schemas.microsoft.com/office/drawing/2014/main" id="{05C3B688-11F5-4C3E-B8F6-5148A05F022E}"/>
              </a:ext>
            </a:extLst>
          </p:cNvPr>
          <p:cNvPicPr>
            <a:picLocks noChangeAspect="1" noChangeArrowheads="1"/>
          </p:cNvPicPr>
          <p:nvPr/>
        </p:nvPicPr>
        <p:blipFill>
          <a:blip r:embed="rId2"/>
          <a:srcRect/>
          <a:stretch>
            <a:fillRect/>
          </a:stretch>
        </p:blipFill>
        <p:spPr bwMode="auto">
          <a:xfrm>
            <a:off x="0" y="0"/>
            <a:ext cx="12192000" cy="6858001"/>
          </a:xfrm>
          <a:prstGeom prst="rect">
            <a:avLst/>
          </a:prstGeom>
          <a:noFill/>
        </p:spPr>
      </p:pic>
      <p:sp>
        <p:nvSpPr>
          <p:cNvPr id="22" name="TextBox 7">
            <a:extLst>
              <a:ext uri="{FF2B5EF4-FFF2-40B4-BE49-F238E27FC236}">
                <a16:creationId xmlns:a16="http://schemas.microsoft.com/office/drawing/2014/main" id="{AE8C33C3-86E7-4BBB-8942-6088D056C427}"/>
              </a:ext>
            </a:extLst>
          </p:cNvPr>
          <p:cNvSpPr txBox="1"/>
          <p:nvPr/>
        </p:nvSpPr>
        <p:spPr>
          <a:xfrm>
            <a:off x="738150" y="2553954"/>
            <a:ext cx="1441420" cy="14465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latin typeface="Arial" pitchFamily="34" charset="0"/>
                <a:ea typeface="宋体" pitchFamily="2" charset="-122"/>
                <a:cs typeface="+mn-cs"/>
              </a:rPr>
              <a:t>03</a:t>
            </a:r>
            <a:endParaRPr kumimoji="0" lang="zh-CN" altLang="en-US" sz="8800" b="0" i="0" u="none" strike="noStrike" kern="1200" cap="none" spc="0" normalizeH="0" baseline="0" noProof="0" dirty="0">
              <a:ln>
                <a:noFill/>
              </a:ln>
              <a:solidFill>
                <a:prstClr val="white"/>
              </a:solidFill>
              <a:effectLst/>
              <a:uLnTx/>
              <a:uFillTx/>
              <a:latin typeface="Arial" pitchFamily="34" charset="0"/>
              <a:ea typeface="宋体" pitchFamily="2" charset="-122"/>
              <a:cs typeface="+mn-cs"/>
            </a:endParaRPr>
          </a:p>
        </p:txBody>
      </p:sp>
      <p:sp>
        <p:nvSpPr>
          <p:cNvPr id="23" name="矩形 22">
            <a:extLst>
              <a:ext uri="{FF2B5EF4-FFF2-40B4-BE49-F238E27FC236}">
                <a16:creationId xmlns:a16="http://schemas.microsoft.com/office/drawing/2014/main" id="{70790BF9-1D44-4BED-8941-144EC255E3D5}"/>
              </a:ext>
            </a:extLst>
          </p:cNvPr>
          <p:cNvSpPr/>
          <p:nvPr/>
        </p:nvSpPr>
        <p:spPr>
          <a:xfrm>
            <a:off x="2350163" y="3125458"/>
            <a:ext cx="387798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智慧社区案例总结</a:t>
            </a:r>
          </a:p>
        </p:txBody>
      </p:sp>
      <p:cxnSp>
        <p:nvCxnSpPr>
          <p:cNvPr id="24" name="直接连接符 23">
            <a:extLst>
              <a:ext uri="{FF2B5EF4-FFF2-40B4-BE49-F238E27FC236}">
                <a16:creationId xmlns:a16="http://schemas.microsoft.com/office/drawing/2014/main" id="{3181199E-02C6-4637-A6F2-2D85F0508D51}"/>
              </a:ext>
            </a:extLst>
          </p:cNvPr>
          <p:cNvCxnSpPr/>
          <p:nvPr/>
        </p:nvCxnSpPr>
        <p:spPr>
          <a:xfrm>
            <a:off x="809588" y="3911276"/>
            <a:ext cx="6643734"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316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66F23EB-2CD7-42D0-9300-82CCECEA839C}"/>
              </a:ext>
            </a:extLst>
          </p:cNvPr>
          <p:cNvSpPr txBox="1"/>
          <p:nvPr/>
        </p:nvSpPr>
        <p:spPr>
          <a:xfrm>
            <a:off x="838200" y="365125"/>
            <a:ext cx="10515600" cy="615603"/>
          </a:xfrm>
          <a:prstGeom prst="rect">
            <a:avLst/>
          </a:prstGeom>
        </p:spPr>
        <p:txBody>
          <a:bodyPr vert="horz" lIns="91440" tIns="45720" rIns="91440" bIns="45720" rtlCol="0" anchor="ctr">
            <a:normAutofit/>
          </a:bodyPr>
          <a:lstStyle/>
          <a:p>
            <a:pPr>
              <a:lnSpc>
                <a:spcPct val="90000"/>
              </a:lnSpc>
            </a:pPr>
            <a:r>
              <a:rPr lang="zh-CN" altLang="en-US" b="1" dirty="0">
                <a:solidFill>
                  <a:srgbClr val="0068E7"/>
                </a:solidFill>
                <a:latin typeface="微软雅黑" panose="020B0503020204020204" pitchFamily="34" charset="-122"/>
                <a:ea typeface="微软雅黑" panose="020B0503020204020204" pitchFamily="34" charset="-122"/>
              </a:rPr>
              <a:t>山南远宏平安社区项目</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海纳服务平台</a:t>
            </a:r>
          </a:p>
        </p:txBody>
      </p:sp>
      <p:pic>
        <p:nvPicPr>
          <p:cNvPr id="30" name="图片 29">
            <a:extLst>
              <a:ext uri="{FF2B5EF4-FFF2-40B4-BE49-F238E27FC236}">
                <a16:creationId xmlns:a16="http://schemas.microsoft.com/office/drawing/2014/main" id="{DE17BDA1-282C-49E7-8790-D1EEAD1CC18A}"/>
              </a:ext>
            </a:extLst>
          </p:cNvPr>
          <p:cNvPicPr>
            <a:picLocks noChangeAspect="1"/>
          </p:cNvPicPr>
          <p:nvPr/>
        </p:nvPicPr>
        <p:blipFill>
          <a:blip r:embed="rId3"/>
          <a:stretch>
            <a:fillRect/>
          </a:stretch>
        </p:blipFill>
        <p:spPr>
          <a:xfrm>
            <a:off x="1" y="404664"/>
            <a:ext cx="767408" cy="504056"/>
          </a:xfrm>
          <a:prstGeom prst="rect">
            <a:avLst/>
          </a:prstGeom>
        </p:spPr>
      </p:pic>
      <p:pic>
        <p:nvPicPr>
          <p:cNvPr id="5" name="图片 4">
            <a:extLst>
              <a:ext uri="{FF2B5EF4-FFF2-40B4-BE49-F238E27FC236}">
                <a16:creationId xmlns:a16="http://schemas.microsoft.com/office/drawing/2014/main" id="{20346E1C-417E-4128-A5AF-8C3DD55E3FB9}"/>
              </a:ext>
            </a:extLst>
          </p:cNvPr>
          <p:cNvPicPr/>
          <p:nvPr/>
        </p:nvPicPr>
        <p:blipFill>
          <a:blip r:embed="rId4"/>
          <a:stretch>
            <a:fillRect/>
          </a:stretch>
        </p:blipFill>
        <p:spPr>
          <a:xfrm>
            <a:off x="1055440" y="908720"/>
            <a:ext cx="10153128" cy="5040560"/>
          </a:xfrm>
          <a:prstGeom prst="rect">
            <a:avLst/>
          </a:prstGeom>
        </p:spPr>
      </p:pic>
    </p:spTree>
    <p:extLst>
      <p:ext uri="{BB962C8B-B14F-4D97-AF65-F5344CB8AC3E}">
        <p14:creationId xmlns:p14="http://schemas.microsoft.com/office/powerpoint/2010/main" val="867511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66F23EB-2CD7-42D0-9300-82CCECEA839C}"/>
              </a:ext>
            </a:extLst>
          </p:cNvPr>
          <p:cNvSpPr txBox="1"/>
          <p:nvPr/>
        </p:nvSpPr>
        <p:spPr>
          <a:xfrm>
            <a:off x="838200" y="365125"/>
            <a:ext cx="10515600" cy="615603"/>
          </a:xfrm>
          <a:prstGeom prst="rect">
            <a:avLst/>
          </a:prstGeom>
        </p:spPr>
        <p:txBody>
          <a:bodyPr vert="horz" lIns="91440" tIns="45720" rIns="91440" bIns="45720" rtlCol="0" anchor="ctr">
            <a:normAutofit/>
          </a:bodyPr>
          <a:lstStyle/>
          <a:p>
            <a:pPr>
              <a:lnSpc>
                <a:spcPct val="90000"/>
              </a:lnSpc>
            </a:pPr>
            <a:r>
              <a:rPr lang="zh-CN" altLang="en-US" b="1" dirty="0">
                <a:solidFill>
                  <a:srgbClr val="0068E7"/>
                </a:solidFill>
                <a:latin typeface="微软雅黑" panose="020B0503020204020204" pitchFamily="34" charset="-122"/>
                <a:ea typeface="微软雅黑" panose="020B0503020204020204" pitchFamily="34" charset="-122"/>
              </a:rPr>
              <a:t>山南远宏平安社区项目</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海纳服务平台展示</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小区后台</a:t>
            </a:r>
          </a:p>
        </p:txBody>
      </p:sp>
      <p:pic>
        <p:nvPicPr>
          <p:cNvPr id="30" name="图片 29">
            <a:extLst>
              <a:ext uri="{FF2B5EF4-FFF2-40B4-BE49-F238E27FC236}">
                <a16:creationId xmlns:a16="http://schemas.microsoft.com/office/drawing/2014/main" id="{DE17BDA1-282C-49E7-8790-D1EEAD1CC18A}"/>
              </a:ext>
            </a:extLst>
          </p:cNvPr>
          <p:cNvPicPr>
            <a:picLocks noChangeAspect="1"/>
          </p:cNvPicPr>
          <p:nvPr/>
        </p:nvPicPr>
        <p:blipFill>
          <a:blip r:embed="rId3"/>
          <a:stretch>
            <a:fillRect/>
          </a:stretch>
        </p:blipFill>
        <p:spPr>
          <a:xfrm>
            <a:off x="1" y="404664"/>
            <a:ext cx="767408" cy="504056"/>
          </a:xfrm>
          <a:prstGeom prst="rect">
            <a:avLst/>
          </a:prstGeom>
        </p:spPr>
      </p:pic>
      <p:pic>
        <p:nvPicPr>
          <p:cNvPr id="4" name="图片 3" descr="手机截图图社交软件的信息&#10;&#10;描述已自动生成">
            <a:extLst>
              <a:ext uri="{FF2B5EF4-FFF2-40B4-BE49-F238E27FC236}">
                <a16:creationId xmlns:a16="http://schemas.microsoft.com/office/drawing/2014/main" id="{0670354A-496C-4614-8E00-FF2A10849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92" y="1124744"/>
            <a:ext cx="10184545" cy="4663661"/>
          </a:xfrm>
          <a:prstGeom prst="rect">
            <a:avLst/>
          </a:prstGeom>
        </p:spPr>
      </p:pic>
    </p:spTree>
    <p:extLst>
      <p:ext uri="{BB962C8B-B14F-4D97-AF65-F5344CB8AC3E}">
        <p14:creationId xmlns:p14="http://schemas.microsoft.com/office/powerpoint/2010/main" val="3632687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66F23EB-2CD7-42D0-9300-82CCECEA839C}"/>
              </a:ext>
            </a:extLst>
          </p:cNvPr>
          <p:cNvSpPr txBox="1"/>
          <p:nvPr/>
        </p:nvSpPr>
        <p:spPr>
          <a:xfrm>
            <a:off x="838200" y="365125"/>
            <a:ext cx="10515600" cy="615603"/>
          </a:xfrm>
          <a:prstGeom prst="rect">
            <a:avLst/>
          </a:prstGeom>
        </p:spPr>
        <p:txBody>
          <a:bodyPr vert="horz" lIns="91440" tIns="45720" rIns="91440" bIns="45720" rtlCol="0" anchor="ctr">
            <a:normAutofit/>
          </a:bodyPr>
          <a:lstStyle/>
          <a:p>
            <a:pPr>
              <a:lnSpc>
                <a:spcPct val="90000"/>
              </a:lnSpc>
            </a:pPr>
            <a:r>
              <a:rPr lang="zh-CN" altLang="en-US" b="1" dirty="0">
                <a:solidFill>
                  <a:srgbClr val="0068E7"/>
                </a:solidFill>
                <a:latin typeface="微软雅黑" panose="020B0503020204020204" pitchFamily="34" charset="-122"/>
                <a:ea typeface="微软雅黑" panose="020B0503020204020204" pitchFamily="34" charset="-122"/>
              </a:rPr>
              <a:t>山南远宏平安社区项目</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海纳治理平台</a:t>
            </a:r>
            <a:r>
              <a:rPr lang="en-US" altLang="zh-CN" b="1" dirty="0">
                <a:solidFill>
                  <a:srgbClr val="0068E7"/>
                </a:solidFill>
                <a:latin typeface="微软雅黑" panose="020B0503020204020204" pitchFamily="34" charset="-122"/>
                <a:ea typeface="微软雅黑" panose="020B0503020204020204" pitchFamily="34" charset="-122"/>
              </a:rPr>
              <a:t>--- 50</a:t>
            </a:r>
            <a:r>
              <a:rPr lang="zh-CN" altLang="en-US" b="1" dirty="0">
                <a:solidFill>
                  <a:srgbClr val="0068E7"/>
                </a:solidFill>
                <a:latin typeface="微软雅黑" panose="020B0503020204020204" pitchFamily="34" charset="-122"/>
                <a:ea typeface="微软雅黑" panose="020B0503020204020204" pitchFamily="34" charset="-122"/>
              </a:rPr>
              <a:t>小区标准</a:t>
            </a:r>
          </a:p>
        </p:txBody>
      </p:sp>
      <p:pic>
        <p:nvPicPr>
          <p:cNvPr id="30" name="图片 29">
            <a:extLst>
              <a:ext uri="{FF2B5EF4-FFF2-40B4-BE49-F238E27FC236}">
                <a16:creationId xmlns:a16="http://schemas.microsoft.com/office/drawing/2014/main" id="{DE17BDA1-282C-49E7-8790-D1EEAD1CC18A}"/>
              </a:ext>
            </a:extLst>
          </p:cNvPr>
          <p:cNvPicPr>
            <a:picLocks noChangeAspect="1"/>
          </p:cNvPicPr>
          <p:nvPr/>
        </p:nvPicPr>
        <p:blipFill>
          <a:blip r:embed="rId3"/>
          <a:stretch>
            <a:fillRect/>
          </a:stretch>
        </p:blipFill>
        <p:spPr>
          <a:xfrm>
            <a:off x="1" y="404664"/>
            <a:ext cx="767408" cy="504056"/>
          </a:xfrm>
          <a:prstGeom prst="rect">
            <a:avLst/>
          </a:prstGeom>
        </p:spPr>
      </p:pic>
      <p:graphicFrame>
        <p:nvGraphicFramePr>
          <p:cNvPr id="3" name="表格 2">
            <a:extLst>
              <a:ext uri="{FF2B5EF4-FFF2-40B4-BE49-F238E27FC236}">
                <a16:creationId xmlns:a16="http://schemas.microsoft.com/office/drawing/2014/main" id="{5C6C2ECE-5C3C-4156-AF2C-B0494D4553D7}"/>
              </a:ext>
            </a:extLst>
          </p:cNvPr>
          <p:cNvGraphicFramePr>
            <a:graphicFrameLocks noGrp="1"/>
          </p:cNvGraphicFramePr>
          <p:nvPr>
            <p:extLst>
              <p:ext uri="{D42A27DB-BD31-4B8C-83A1-F6EECF244321}">
                <p14:modId xmlns:p14="http://schemas.microsoft.com/office/powerpoint/2010/main" val="1996513158"/>
              </p:ext>
            </p:extLst>
          </p:nvPr>
        </p:nvGraphicFramePr>
        <p:xfrm>
          <a:off x="765143" y="836712"/>
          <a:ext cx="10586391" cy="5401618"/>
        </p:xfrm>
        <a:graphic>
          <a:graphicData uri="http://schemas.openxmlformats.org/drawingml/2006/table">
            <a:tbl>
              <a:tblPr/>
              <a:tblGrid>
                <a:gridCol w="1301978">
                  <a:extLst>
                    <a:ext uri="{9D8B030D-6E8A-4147-A177-3AD203B41FA5}">
                      <a16:colId xmlns:a16="http://schemas.microsoft.com/office/drawing/2014/main" val="171374064"/>
                    </a:ext>
                  </a:extLst>
                </a:gridCol>
                <a:gridCol w="1578342">
                  <a:extLst>
                    <a:ext uri="{9D8B030D-6E8A-4147-A177-3AD203B41FA5}">
                      <a16:colId xmlns:a16="http://schemas.microsoft.com/office/drawing/2014/main" val="3804373035"/>
                    </a:ext>
                  </a:extLst>
                </a:gridCol>
                <a:gridCol w="6840760">
                  <a:extLst>
                    <a:ext uri="{9D8B030D-6E8A-4147-A177-3AD203B41FA5}">
                      <a16:colId xmlns:a16="http://schemas.microsoft.com/office/drawing/2014/main" val="2148362049"/>
                    </a:ext>
                  </a:extLst>
                </a:gridCol>
                <a:gridCol w="360040">
                  <a:extLst>
                    <a:ext uri="{9D8B030D-6E8A-4147-A177-3AD203B41FA5}">
                      <a16:colId xmlns:a16="http://schemas.microsoft.com/office/drawing/2014/main" val="2749211828"/>
                    </a:ext>
                  </a:extLst>
                </a:gridCol>
                <a:gridCol w="505271">
                  <a:extLst>
                    <a:ext uri="{9D8B030D-6E8A-4147-A177-3AD203B41FA5}">
                      <a16:colId xmlns:a16="http://schemas.microsoft.com/office/drawing/2014/main" val="2457895855"/>
                    </a:ext>
                  </a:extLst>
                </a:gridCol>
              </a:tblGrid>
              <a:tr h="129961">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部署位置</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spcBef>
                          <a:spcPts val="0"/>
                        </a:spcBef>
                        <a:spcAft>
                          <a:spcPts val="0"/>
                        </a:spcAft>
                      </a:pPr>
                      <a:r>
                        <a:rPr lang="zh-CN" altLang="en-US" sz="900" b="1" i="0" u="none" strike="noStrike">
                          <a:solidFill>
                            <a:schemeClr val="tx1"/>
                          </a:solidFill>
                          <a:effectLst/>
                          <a:latin typeface="微软雅黑" panose="020B0503020204020204" pitchFamily="34" charset="-122"/>
                          <a:ea typeface="微软雅黑" panose="020B0503020204020204" pitchFamily="34" charset="-122"/>
                        </a:rPr>
                        <a:t>模块</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spcBef>
                          <a:spcPts val="0"/>
                        </a:spcBef>
                        <a:spcAft>
                          <a:spcPts val="0"/>
                        </a:spcAft>
                      </a:pPr>
                      <a:r>
                        <a:rPr lang="zh-CN" altLang="en-US" sz="900" b="1" i="0" u="none" strike="noStrike">
                          <a:solidFill>
                            <a:schemeClr val="tx1"/>
                          </a:solidFill>
                          <a:effectLst/>
                          <a:latin typeface="微软雅黑" panose="020B0503020204020204" pitchFamily="34" charset="-122"/>
                          <a:ea typeface="微软雅黑" panose="020B0503020204020204" pitchFamily="34" charset="-122"/>
                        </a:rPr>
                        <a:t>功能项及说明</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spcBef>
                          <a:spcPts val="0"/>
                        </a:spcBef>
                        <a:spcAft>
                          <a:spcPts val="0"/>
                        </a:spcAft>
                      </a:pPr>
                      <a:r>
                        <a:rPr lang="zh-CN" altLang="en-US" sz="900" b="1" i="0" u="none" strike="noStrike">
                          <a:solidFill>
                            <a:schemeClr val="tx1"/>
                          </a:solidFill>
                          <a:effectLst/>
                          <a:latin typeface="微软雅黑" panose="020B0503020204020204" pitchFamily="34" charset="-122"/>
                          <a:ea typeface="微软雅黑" panose="020B0503020204020204" pitchFamily="34" charset="-122"/>
                        </a:rPr>
                        <a:t>数量</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spcBef>
                          <a:spcPts val="0"/>
                        </a:spcBef>
                        <a:spcAft>
                          <a:spcPts val="0"/>
                        </a:spcAft>
                      </a:pPr>
                      <a:r>
                        <a:rPr lang="zh-CN" altLang="en-US" sz="900" b="1" i="0" u="none" strike="noStrike">
                          <a:solidFill>
                            <a:schemeClr val="tx1"/>
                          </a:solidFill>
                          <a:effectLst/>
                          <a:latin typeface="微软雅黑" panose="020B0503020204020204" pitchFamily="34" charset="-122"/>
                          <a:ea typeface="微软雅黑" panose="020B0503020204020204" pitchFamily="34" charset="-122"/>
                        </a:rPr>
                        <a:t>备注</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431336833"/>
                  </a:ext>
                </a:extLst>
              </a:tr>
              <a:tr h="236414">
                <a:tc rowSpan="6">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社区站点与机房</a:t>
                      </a:r>
                    </a:p>
                  </a:txBody>
                  <a:tcPr marL="48614" marR="48614" marT="24307" marB="2430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腾讯人脸抓拍机</a:t>
                      </a:r>
                    </a:p>
                  </a:txBody>
                  <a:tcPr marL="48614" marR="48614" marT="24307" marB="2430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高清网络枪型摄像机，星光级低照度，宽动态，智能，</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2.0</a:t>
                      </a:r>
                      <a:r>
                        <a:rPr lang="en-US" sz="900" b="1" i="0" u="none" strike="noStrike" dirty="0">
                          <a:solidFill>
                            <a:schemeClr val="tx1"/>
                          </a:solidFill>
                          <a:effectLst/>
                          <a:latin typeface="微软雅黑" panose="020B0503020204020204" pitchFamily="34" charset="-122"/>
                          <a:ea typeface="微软雅黑" panose="020B0503020204020204" pitchFamily="34" charset="-122"/>
                        </a:rPr>
                        <a:t>M</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a:t>
                      </a:r>
                      <a:r>
                        <a:rPr lang="en-US" sz="900" b="1" i="0" u="none" strike="noStrike" dirty="0">
                          <a:solidFill>
                            <a:schemeClr val="tx1"/>
                          </a:solidFill>
                          <a:effectLst/>
                          <a:latin typeface="微软雅黑" panose="020B0503020204020204" pitchFamily="34" charset="-122"/>
                          <a:ea typeface="微软雅黑" panose="020B0503020204020204" pitchFamily="34" charset="-122"/>
                        </a:rPr>
                        <a:t>1/2.8"CMOS</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，日夜型，</a:t>
                      </a:r>
                      <a:r>
                        <a:rPr lang="en-US" sz="900" b="1" i="0" u="none" strike="noStrike" dirty="0">
                          <a:solidFill>
                            <a:schemeClr val="tx1"/>
                          </a:solidFill>
                          <a:effectLst/>
                          <a:latin typeface="微软雅黑" panose="020B0503020204020204" pitchFamily="34" charset="-122"/>
                          <a:ea typeface="微软雅黑" panose="020B0503020204020204" pitchFamily="34" charset="-122"/>
                        </a:rPr>
                        <a:t>H.265/H.264/M-JPEG</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，不含镜头，</a:t>
                      </a:r>
                      <a:r>
                        <a:rPr lang="en-US" sz="900" b="1" i="0" u="none" strike="noStrike" dirty="0">
                          <a:solidFill>
                            <a:schemeClr val="tx1"/>
                          </a:solidFill>
                          <a:effectLst/>
                          <a:latin typeface="微软雅黑" panose="020B0503020204020204" pitchFamily="34" charset="-122"/>
                          <a:ea typeface="微软雅黑" panose="020B0503020204020204" pitchFamily="34" charset="-122"/>
                        </a:rPr>
                        <a:t>PoE/12VDC/24VAC</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300</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　</a:t>
                      </a:r>
                    </a:p>
                  </a:txBody>
                  <a:tcPr marL="48614" marR="48614" marT="24307" marB="2430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53757"/>
                  </a:ext>
                </a:extLst>
              </a:tr>
              <a:tr h="129961">
                <a:tc vMerge="1">
                  <a:txBody>
                    <a:bodyPr/>
                    <a:lstStyle/>
                    <a:p>
                      <a:endParaRPr lang="zh-CN" altLang="en-US"/>
                    </a:p>
                  </a:txBody>
                  <a:tcPr/>
                </a:tc>
                <a:tc vMerge="1">
                  <a:txBody>
                    <a:bodyPr/>
                    <a:lstStyle/>
                    <a:p>
                      <a:endParaRPr lang="zh-CN" altLang="en-US"/>
                    </a:p>
                  </a:txBody>
                  <a:tcPr/>
                </a:tc>
                <a:tc>
                  <a:txBody>
                    <a:bodyPr/>
                    <a:lstStyle/>
                    <a:p>
                      <a:pPr algn="l" fontAlgn="ctr">
                        <a:spcBef>
                          <a:spcPts val="0"/>
                        </a:spcBef>
                        <a:spcAft>
                          <a:spcPts val="0"/>
                        </a:spcAft>
                      </a:pPr>
                      <a:r>
                        <a:rPr lang="en-US" sz="900" b="1" i="0" u="none" strike="noStrike" dirty="0">
                          <a:solidFill>
                            <a:schemeClr val="tx1"/>
                          </a:solidFill>
                          <a:effectLst/>
                          <a:latin typeface="微软雅黑" panose="020B0503020204020204" pitchFamily="34" charset="-122"/>
                          <a:ea typeface="微软雅黑" panose="020B0503020204020204" pitchFamily="34" charset="-122"/>
                        </a:rPr>
                        <a:t>5/8/16/25mm</a:t>
                      </a:r>
                      <a:r>
                        <a:rPr lang="ja-JP" altLang="en-US" sz="900" b="1" i="0" u="none" strike="noStrike" dirty="0">
                          <a:solidFill>
                            <a:schemeClr val="tx1"/>
                          </a:solidFill>
                          <a:effectLst/>
                          <a:latin typeface="微软雅黑" panose="020B0503020204020204" pitchFamily="34" charset="-122"/>
                          <a:ea typeface="微软雅黑" panose="020B0503020204020204" pitchFamily="34" charset="-122"/>
                        </a:rPr>
                        <a:t>四种定焦镜头，根据环境选一种，固定光圈，</a:t>
                      </a:r>
                      <a:r>
                        <a:rPr lang="en-US" altLang="ja-JP" sz="900" b="1" i="0" u="none" strike="noStrike" dirty="0">
                          <a:solidFill>
                            <a:schemeClr val="tx1"/>
                          </a:solidFill>
                          <a:effectLst/>
                          <a:latin typeface="微软雅黑" panose="020B0503020204020204" pitchFamily="34" charset="-122"/>
                          <a:ea typeface="微软雅黑" panose="020B0503020204020204" pitchFamily="34" charset="-122"/>
                        </a:rPr>
                        <a:t>1/2"</a:t>
                      </a:r>
                      <a:r>
                        <a:rPr lang="ja-JP" altLang="en-US" sz="900" b="1" i="0" u="none" strike="noStrike" dirty="0">
                          <a:solidFill>
                            <a:schemeClr val="tx1"/>
                          </a:solidFill>
                          <a:effectLst/>
                          <a:latin typeface="微软雅黑" panose="020B0503020204020204" pitchFamily="34" charset="-122"/>
                          <a:ea typeface="微软雅黑" panose="020B0503020204020204" pitchFamily="34" charset="-122"/>
                        </a:rPr>
                        <a:t>，</a:t>
                      </a:r>
                      <a:r>
                        <a:rPr lang="en-US" sz="900" b="1" i="0" u="none" strike="noStrike" dirty="0">
                          <a:solidFill>
                            <a:schemeClr val="tx1"/>
                          </a:solidFill>
                          <a:effectLst/>
                          <a:latin typeface="微软雅黑" panose="020B0503020204020204" pitchFamily="34" charset="-122"/>
                          <a:ea typeface="微软雅黑" panose="020B0503020204020204" pitchFamily="34" charset="-122"/>
                        </a:rPr>
                        <a:t>CS</a:t>
                      </a:r>
                      <a:r>
                        <a:rPr lang="ja-JP" altLang="en-US" sz="900" b="1" i="0" u="none" strike="noStrike" dirty="0">
                          <a:solidFill>
                            <a:schemeClr val="tx1"/>
                          </a:solidFill>
                          <a:effectLst/>
                          <a:latin typeface="微软雅黑" panose="020B0503020204020204" pitchFamily="34" charset="-122"/>
                          <a:ea typeface="微软雅黑" panose="020B0503020204020204" pitchFamily="34" charset="-122"/>
                        </a:rPr>
                        <a:t>接口；</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300</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909511892"/>
                  </a:ext>
                </a:extLst>
              </a:tr>
              <a:tr h="156137">
                <a:tc vMerge="1">
                  <a:txBody>
                    <a:bodyPr/>
                    <a:lstStyle/>
                    <a:p>
                      <a:endParaRPr lang="zh-CN" altLang="en-US"/>
                    </a:p>
                  </a:txBody>
                  <a:tcPr/>
                </a:tc>
                <a:tc vMerge="1">
                  <a:txBody>
                    <a:bodyPr/>
                    <a:lstStyle/>
                    <a:p>
                      <a:endParaRPr lang="zh-CN" altLang="en-US"/>
                    </a:p>
                  </a:txBody>
                  <a:tcPr/>
                </a:tc>
                <a:tc>
                  <a:txBody>
                    <a:bodyPr/>
                    <a:lstStyle/>
                    <a:p>
                      <a:pPr algn="l" fontAlgn="ctr">
                        <a:spcBef>
                          <a:spcPts val="0"/>
                        </a:spcBef>
                        <a:spcAft>
                          <a:spcPts val="0"/>
                        </a:spcAft>
                      </a:pPr>
                      <a:r>
                        <a:rPr lang="en-US" altLang="ja-JP" sz="900" b="1" i="0" u="none" strike="noStrike" dirty="0">
                          <a:solidFill>
                            <a:schemeClr val="tx1"/>
                          </a:solidFill>
                          <a:effectLst/>
                          <a:latin typeface="微软雅黑" panose="020B0503020204020204" pitchFamily="34" charset="-122"/>
                          <a:ea typeface="微软雅黑" panose="020B0503020204020204" pitchFamily="34" charset="-122"/>
                        </a:rPr>
                        <a:t>7</a:t>
                      </a:r>
                      <a:r>
                        <a:rPr lang="ja-JP" altLang="en-US" sz="900" b="1" i="0" u="none" strike="noStrike" dirty="0">
                          <a:solidFill>
                            <a:schemeClr val="tx1"/>
                          </a:solidFill>
                          <a:effectLst/>
                          <a:latin typeface="微软雅黑" panose="020B0503020204020204" pitchFamily="34" charset="-122"/>
                          <a:ea typeface="微软雅黑" panose="020B0503020204020204" pitchFamily="34" charset="-122"/>
                        </a:rPr>
                        <a:t>英寸室内</a:t>
                      </a:r>
                      <a:r>
                        <a:rPr lang="en-US" altLang="ja-JP" sz="900" b="1" i="0" u="none" strike="noStrike" dirty="0">
                          <a:solidFill>
                            <a:schemeClr val="tx1"/>
                          </a:solidFill>
                          <a:effectLst/>
                          <a:latin typeface="微软雅黑" panose="020B0503020204020204" pitchFamily="34" charset="-122"/>
                          <a:ea typeface="微软雅黑" panose="020B0503020204020204" pitchFamily="34" charset="-122"/>
                        </a:rPr>
                        <a:t>/</a:t>
                      </a:r>
                      <a:r>
                        <a:rPr lang="ja-JP" altLang="en-US" sz="900" b="1" i="0" u="none" strike="noStrike" dirty="0">
                          <a:solidFill>
                            <a:schemeClr val="tx1"/>
                          </a:solidFill>
                          <a:effectLst/>
                          <a:latin typeface="微软雅黑" panose="020B0503020204020204" pitchFamily="34" charset="-122"/>
                          <a:ea typeface="微软雅黑" panose="020B0503020204020204" pitchFamily="34" charset="-122"/>
                        </a:rPr>
                        <a:t>室外摄像机护罩， 带遮阳罩</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300</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4117791987"/>
                  </a:ext>
                </a:extLst>
              </a:tr>
              <a:tr h="129961">
                <a:tc vMerge="1">
                  <a:txBody>
                    <a:bodyPr/>
                    <a:lstStyle/>
                    <a:p>
                      <a:endParaRPr lang="zh-CN" altLang="en-US"/>
                    </a:p>
                  </a:txBody>
                  <a:tcPr/>
                </a:tc>
                <a:tc vMerge="1">
                  <a:txBody>
                    <a:bodyPr/>
                    <a:lstStyle/>
                    <a:p>
                      <a:endParaRPr lang="zh-CN" altLang="en-US"/>
                    </a:p>
                  </a:txBody>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护罩支架，可承载承载</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33</a:t>
                      </a:r>
                      <a:r>
                        <a:rPr lang="en-US" sz="900" b="1" i="0" u="none" strike="noStrike" dirty="0">
                          <a:solidFill>
                            <a:schemeClr val="tx1"/>
                          </a:solidFill>
                          <a:effectLst/>
                          <a:latin typeface="微软雅黑" panose="020B0503020204020204" pitchFamily="34" charset="-122"/>
                          <a:ea typeface="微软雅黑" panose="020B0503020204020204" pitchFamily="34" charset="-122"/>
                        </a:rPr>
                        <a:t>lb</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a:t>
                      </a:r>
                      <a:r>
                        <a:rPr lang="en-US" sz="900" b="1" i="0" u="none" strike="noStrike" dirty="0">
                          <a:solidFill>
                            <a:schemeClr val="tx1"/>
                          </a:solidFill>
                          <a:effectLst/>
                          <a:latin typeface="微软雅黑" panose="020B0503020204020204" pitchFamily="34" charset="-122"/>
                          <a:ea typeface="微软雅黑" panose="020B0503020204020204" pitchFamily="34" charset="-122"/>
                        </a:rPr>
                        <a:t>15Kg</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300</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967349779"/>
                  </a:ext>
                </a:extLst>
              </a:tr>
              <a:tr h="449318">
                <a:tc vMerge="1">
                  <a:txBody>
                    <a:bodyPr/>
                    <a:lstStyle/>
                    <a:p>
                      <a:endParaRPr lang="zh-CN" altLang="en-US"/>
                    </a:p>
                  </a:txBody>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边缘计算</a:t>
                      </a:r>
                      <a:r>
                        <a:rPr lang="en-US" sz="900" b="1" i="0" u="none" strike="noStrike" dirty="0">
                          <a:solidFill>
                            <a:schemeClr val="tx1"/>
                          </a:solidFill>
                          <a:effectLst/>
                          <a:latin typeface="微软雅黑" panose="020B0503020204020204" pitchFamily="34" charset="-122"/>
                          <a:ea typeface="微软雅黑" panose="020B0503020204020204" pitchFamily="34" charset="-122"/>
                        </a:rPr>
                        <a:t>AI</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算法一体机（人脸）</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具备人像识别能力</a:t>
                      </a:r>
                      <a:b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特征提取、特征建库；</a:t>
                      </a:r>
                      <a:b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支持</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320</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路图片流并发抽特征、识别、比对，库容量上至</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100</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万；</a:t>
                      </a:r>
                      <a:b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可支持</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300</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万路人库检索</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1</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967260839"/>
                  </a:ext>
                </a:extLst>
              </a:tr>
              <a:tr h="236414">
                <a:tc vMerge="1">
                  <a:txBody>
                    <a:bodyPr/>
                    <a:lstStyle/>
                    <a:p>
                      <a:endParaRPr lang="zh-CN" altLang="en-US"/>
                    </a:p>
                  </a:txBody>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边缘计算</a:t>
                      </a:r>
                      <a:r>
                        <a:rPr lang="en-US" sz="900" b="1" i="0" u="none" strike="noStrike" dirty="0">
                          <a:solidFill>
                            <a:schemeClr val="tx1"/>
                          </a:solidFill>
                          <a:effectLst/>
                          <a:latin typeface="微软雅黑" panose="020B0503020204020204" pitchFamily="34" charset="-122"/>
                          <a:ea typeface="微软雅黑" panose="020B0503020204020204" pitchFamily="34" charset="-122"/>
                        </a:rPr>
                        <a:t>AI</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算法一体机（车辆）</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具备车辆识别能力</a:t>
                      </a:r>
                      <a:b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支持</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320</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路图片流并发抽特征、识别车牌、车型、年款等结构化属性。</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1</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4136121739"/>
                  </a:ext>
                </a:extLst>
              </a:tr>
              <a:tr h="768675">
                <a:tc rowSpan="4">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公安相关私有机房</a:t>
                      </a:r>
                      <a:b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图像大数据平台</a:t>
                      </a:r>
                    </a:p>
                  </a:txBody>
                  <a:tcPr marL="48614" marR="48614" marT="24307" marB="2430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图像大数据平台</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支撑社区管理业务的平台</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a:t>
                      </a:r>
                      <a:b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内嵌</a:t>
                      </a:r>
                      <a:r>
                        <a:rPr lang="en-US" sz="900" b="1" i="0" u="none" strike="noStrike" dirty="0">
                          <a:solidFill>
                            <a:schemeClr val="tx1"/>
                          </a:solidFill>
                          <a:effectLst/>
                          <a:latin typeface="微软雅黑" panose="020B0503020204020204" pitchFamily="34" charset="-122"/>
                          <a:ea typeface="微软雅黑" panose="020B0503020204020204" pitchFamily="34" charset="-122"/>
                        </a:rPr>
                        <a:t>AI</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算法，支持四十万级人员底库建档；</a:t>
                      </a:r>
                      <a:b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可根据常驻人员进行实名建档；</a:t>
                      </a:r>
                      <a:b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可支持路人非实名建档；</a:t>
                      </a:r>
                      <a:b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支持流动人口识别、管理功能；</a:t>
                      </a:r>
                      <a:b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支持六个月以上路人轨迹查询；</a:t>
                      </a:r>
                      <a:b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车辆结构化与信息归档与使用；</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1</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　</a:t>
                      </a:r>
                    </a:p>
                  </a:txBody>
                  <a:tcPr marL="48614" marR="48614" marT="24307" marB="2430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296470"/>
                  </a:ext>
                </a:extLst>
              </a:tr>
              <a:tr h="129961">
                <a:tc vMerge="1">
                  <a:txBody>
                    <a:bodyPr/>
                    <a:lstStyle/>
                    <a:p>
                      <a:endParaRPr lang="zh-CN" altLang="en-US"/>
                    </a:p>
                  </a:txBody>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GPU</a:t>
                      </a:r>
                      <a:r>
                        <a:rPr lang="ja-JP" altLang="en-US" sz="900" b="1" i="0" u="none" strike="noStrike">
                          <a:solidFill>
                            <a:schemeClr val="tx1"/>
                          </a:solidFill>
                          <a:effectLst/>
                          <a:latin typeface="微软雅黑" panose="020B0503020204020204" pitchFamily="34" charset="-122"/>
                          <a:ea typeface="微软雅黑" panose="020B0503020204020204" pitchFamily="34" charset="-122"/>
                        </a:rPr>
                        <a:t>服务器</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私有化图像大数据平台专用</a:t>
                      </a:r>
                      <a:r>
                        <a:rPr lang="en-US" sz="900" b="1" i="0" u="none" strike="noStrike" dirty="0">
                          <a:solidFill>
                            <a:schemeClr val="tx1"/>
                          </a:solidFill>
                          <a:effectLst/>
                          <a:latin typeface="微软雅黑" panose="020B0503020204020204" pitchFamily="34" charset="-122"/>
                          <a:ea typeface="微软雅黑" panose="020B0503020204020204" pitchFamily="34" charset="-122"/>
                        </a:rPr>
                        <a:t>GPU</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服务器，八张图像解析卡，</a:t>
                      </a:r>
                      <a:r>
                        <a:rPr lang="en-US" sz="900" b="1" i="0" u="none" strike="noStrike" dirty="0">
                          <a:solidFill>
                            <a:schemeClr val="tx1"/>
                          </a:solidFill>
                          <a:effectLst/>
                          <a:latin typeface="微软雅黑" panose="020B0503020204020204" pitchFamily="34" charset="-122"/>
                          <a:ea typeface="微软雅黑" panose="020B0503020204020204" pitchFamily="34" charset="-122"/>
                        </a:rPr>
                        <a:t>CPU64</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核</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/320</a:t>
                      </a:r>
                      <a:r>
                        <a:rPr lang="en-US" sz="900" b="1" i="0" u="none" strike="noStrike" dirty="0">
                          <a:solidFill>
                            <a:schemeClr val="tx1"/>
                          </a:solidFill>
                          <a:effectLst/>
                          <a:latin typeface="微软雅黑" panose="020B0503020204020204" pitchFamily="34" charset="-122"/>
                          <a:ea typeface="微软雅黑" panose="020B0503020204020204" pitchFamily="34" charset="-122"/>
                        </a:rPr>
                        <a:t>G/8T</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；一般一个图像大数据平台</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2</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台</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2</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548060782"/>
                  </a:ext>
                </a:extLst>
              </a:tr>
              <a:tr h="236414">
                <a:tc vMerge="1">
                  <a:txBody>
                    <a:bodyPr/>
                    <a:lstStyle/>
                    <a:p>
                      <a:endParaRPr lang="zh-CN" altLang="en-US"/>
                    </a:p>
                  </a:txBody>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标准版数据库私有化</a:t>
                      </a:r>
                      <a:r>
                        <a:rPr lang="en-US" sz="900" b="1" i="0" u="none" strike="noStrike" dirty="0">
                          <a:solidFill>
                            <a:schemeClr val="tx1"/>
                          </a:solidFill>
                          <a:effectLst/>
                          <a:latin typeface="微软雅黑" panose="020B0503020204020204" pitchFamily="34" charset="-122"/>
                          <a:ea typeface="微软雅黑" panose="020B0503020204020204" pitchFamily="34" charset="-122"/>
                        </a:rPr>
                        <a:t>TDSQL</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标准版数据库私有化</a:t>
                      </a:r>
                      <a:r>
                        <a:rPr lang="en-US" sz="900" b="1" i="0" u="none" strike="noStrike" dirty="0">
                          <a:solidFill>
                            <a:schemeClr val="tx1"/>
                          </a:solidFill>
                          <a:effectLst/>
                          <a:latin typeface="微软雅黑" panose="020B0503020204020204" pitchFamily="34" charset="-122"/>
                          <a:ea typeface="微软雅黑" panose="020B0503020204020204" pitchFamily="34" charset="-122"/>
                        </a:rPr>
                        <a:t>TDSQL</a:t>
                      </a:r>
                      <a:br>
                        <a:rPr lang="en-US" sz="900" b="1" i="0" u="none" strike="noStrike" dirty="0">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按实际部署的数据库物理设备（节点）数量计费；</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3</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033049738"/>
                  </a:ext>
                </a:extLst>
              </a:tr>
              <a:tr h="236414">
                <a:tc vMerge="1">
                  <a:txBody>
                    <a:bodyPr/>
                    <a:lstStyle/>
                    <a:p>
                      <a:endParaRPr lang="zh-CN" altLang="en-US"/>
                    </a:p>
                  </a:txBody>
                  <a:tcPr/>
                </a:tc>
                <a:tc>
                  <a:txBody>
                    <a:bodyPr/>
                    <a:lstStyle/>
                    <a:p>
                      <a:pPr algn="l" fontAlgn="ctr">
                        <a:spcBef>
                          <a:spcPts val="0"/>
                        </a:spcBef>
                        <a:spcAft>
                          <a:spcPts val="0"/>
                        </a:spcAft>
                      </a:pPr>
                      <a:r>
                        <a:rPr lang="zh-CN" altLang="en-US" sz="900" b="1" i="0" u="none" strike="noStrike">
                          <a:solidFill>
                            <a:schemeClr val="tx1"/>
                          </a:solidFill>
                          <a:effectLst/>
                          <a:latin typeface="微软雅黑" panose="020B0503020204020204" pitchFamily="34" charset="-122"/>
                          <a:ea typeface="微软雅黑" panose="020B0503020204020204" pitchFamily="34" charset="-122"/>
                        </a:rPr>
                        <a:t>离线腾讯地图</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离线地图，提供社区及周边地图数据（背景、路网、基础</a:t>
                      </a:r>
                      <a:r>
                        <a:rPr lang="en-US" sz="900" b="1" i="0" u="none" strike="noStrike" dirty="0">
                          <a:solidFill>
                            <a:schemeClr val="tx1"/>
                          </a:solidFill>
                          <a:effectLst/>
                          <a:latin typeface="微软雅黑" panose="020B0503020204020204" pitchFamily="34" charset="-122"/>
                          <a:ea typeface="微软雅黑" panose="020B0503020204020204" pitchFamily="34" charset="-122"/>
                        </a:rPr>
                        <a:t>POI</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等）；基于浏览器的地图</a:t>
                      </a:r>
                      <a:r>
                        <a:rPr lang="en-US" sz="900" b="1" i="0" u="none" strike="noStrike" dirty="0">
                          <a:solidFill>
                            <a:schemeClr val="tx1"/>
                          </a:solidFill>
                          <a:effectLst/>
                          <a:latin typeface="微软雅黑" panose="020B0503020204020204" pitchFamily="34" charset="-122"/>
                          <a:ea typeface="微软雅黑" panose="020B0503020204020204" pitchFamily="34" charset="-122"/>
                        </a:rPr>
                        <a:t>API</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服务、组件服务、</a:t>
                      </a:r>
                      <a:r>
                        <a:rPr lang="en-US" sz="900" b="1" i="0" u="none" strike="noStrike" dirty="0">
                          <a:solidFill>
                            <a:schemeClr val="tx1"/>
                          </a:solidFill>
                          <a:effectLst/>
                          <a:latin typeface="微软雅黑" panose="020B0503020204020204" pitchFamily="34" charset="-122"/>
                          <a:ea typeface="微软雅黑" panose="020B0503020204020204" pitchFamily="34" charset="-122"/>
                        </a:rPr>
                        <a:t>WEB</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接口等。最小地图按区级行政区级别计算</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dirty="0">
                          <a:solidFill>
                            <a:schemeClr val="tx1"/>
                          </a:solidFill>
                          <a:effectLst/>
                          <a:latin typeface="微软雅黑" panose="020B0503020204020204" pitchFamily="34" charset="-122"/>
                          <a:ea typeface="微软雅黑" panose="020B0503020204020204" pitchFamily="34" charset="-122"/>
                        </a:rPr>
                        <a:t>1</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96972490"/>
                  </a:ext>
                </a:extLst>
              </a:tr>
              <a:tr h="662223">
                <a:tc rowSpan="5">
                  <a:txBody>
                    <a:bodyPr/>
                    <a:lstStyle/>
                    <a:p>
                      <a:pPr algn="l" fontAlgn="ctr">
                        <a:spcBef>
                          <a:spcPts val="0"/>
                        </a:spcBef>
                        <a:spcAft>
                          <a:spcPts val="0"/>
                        </a:spcAft>
                      </a:pPr>
                      <a:r>
                        <a:rPr lang="zh-CN" altLang="en-US" sz="900" b="1" i="0" u="none" strike="noStrike">
                          <a:solidFill>
                            <a:schemeClr val="tx1"/>
                          </a:solidFill>
                          <a:effectLst/>
                          <a:latin typeface="微软雅黑" panose="020B0503020204020204" pitchFamily="34" charset="-122"/>
                          <a:ea typeface="微软雅黑" panose="020B0503020204020204" pitchFamily="34" charset="-122"/>
                        </a:rPr>
                        <a:t>公安相关私有机房</a:t>
                      </a:r>
                      <a:br>
                        <a:rPr lang="zh-CN" altLang="en-US" sz="900" b="1" i="0" u="none" strike="noStrike">
                          <a:solidFill>
                            <a:schemeClr val="tx1"/>
                          </a:solidFill>
                          <a:effectLst/>
                          <a:latin typeface="微软雅黑" panose="020B0503020204020204" pitchFamily="34" charset="-122"/>
                          <a:ea typeface="微软雅黑" panose="020B0503020204020204" pitchFamily="34" charset="-122"/>
                        </a:rPr>
                      </a:br>
                      <a:r>
                        <a:rPr lang="zh-CN" altLang="en-US" sz="900" b="1" i="0" u="none" strike="noStrike">
                          <a:solidFill>
                            <a:schemeClr val="tx1"/>
                          </a:solidFill>
                          <a:effectLst/>
                          <a:latin typeface="微软雅黑" panose="020B0503020204020204" pitchFamily="34" charset="-122"/>
                          <a:ea typeface="微软雅黑" panose="020B0503020204020204" pitchFamily="34" charset="-122"/>
                        </a:rPr>
                        <a:t>私有云云与安全组件</a:t>
                      </a:r>
                    </a:p>
                  </a:txBody>
                  <a:tcPr marL="48614" marR="48614" marT="24307" marB="2430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rgbClr val="FF0000"/>
                          </a:solidFill>
                          <a:effectLst/>
                          <a:latin typeface="微软雅黑" panose="020B0503020204020204" pitchFamily="34" charset="-122"/>
                          <a:ea typeface="微软雅黑" panose="020B0503020204020204" pitchFamily="34" charset="-122"/>
                        </a:rPr>
                        <a:t>腾讯私有云</a:t>
                      </a:r>
                      <a:r>
                        <a:rPr lang="en-US" sz="900" b="1" i="0" u="none" strike="noStrike" dirty="0" err="1">
                          <a:solidFill>
                            <a:srgbClr val="FF0000"/>
                          </a:solidFill>
                          <a:effectLst/>
                          <a:latin typeface="微软雅黑" panose="020B0503020204020204" pitchFamily="34" charset="-122"/>
                          <a:ea typeface="微软雅黑" panose="020B0503020204020204" pitchFamily="34" charset="-122"/>
                        </a:rPr>
                        <a:t>Tstack</a:t>
                      </a:r>
                      <a:endParaRPr lang="en-US" altLang="zh-CN" sz="900" b="1" i="0" u="none" strike="noStrike" dirty="0">
                        <a:solidFill>
                          <a:srgbClr val="FF0000"/>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dirty="0" err="1">
                          <a:solidFill>
                            <a:srgbClr val="FF0000"/>
                          </a:solidFill>
                          <a:effectLst/>
                          <a:latin typeface="微软雅黑" panose="020B0503020204020204" pitchFamily="34" charset="-122"/>
                          <a:ea typeface="微软雅黑" panose="020B0503020204020204" pitchFamily="34" charset="-122"/>
                        </a:rPr>
                        <a:t>Tstack</a:t>
                      </a:r>
                      <a: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t>超融合一体机</a:t>
                      </a:r>
                      <a:r>
                        <a:rPr lang="en-US" sz="900" b="1" i="0" u="none" strike="noStrike" dirty="0">
                          <a:solidFill>
                            <a:srgbClr val="FF0000"/>
                          </a:solidFill>
                          <a:effectLst/>
                          <a:latin typeface="微软雅黑" panose="020B0503020204020204" pitchFamily="34" charset="-122"/>
                          <a:ea typeface="微软雅黑" panose="020B0503020204020204" pitchFamily="34" charset="-122"/>
                        </a:rPr>
                        <a:t>T-D300A</a:t>
                      </a:r>
                      <a:r>
                        <a:rPr lang="zh-CN" altLang="en-US" sz="900" b="1" i="0" u="none" strike="noStrike" dirty="0">
                          <a:solidFill>
                            <a:srgbClr val="FF0000"/>
                          </a:solidFill>
                          <a:effectLst/>
                          <a:latin typeface="微软雅黑" panose="020B0503020204020204" pitchFamily="34" charset="-122"/>
                          <a:ea typeface="微软雅黑" panose="020B0503020204020204" pitchFamily="34" charset="-122"/>
                        </a:rPr>
                        <a:t>，</a:t>
                      </a:r>
                      <a: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t>提供</a:t>
                      </a:r>
                      <a:r>
                        <a:rPr lang="en-US" altLang="ja-JP" sz="900" b="1" i="0" u="none" strike="noStrike" dirty="0">
                          <a:solidFill>
                            <a:srgbClr val="FF0000"/>
                          </a:solidFill>
                          <a:effectLst/>
                          <a:latin typeface="微软雅黑" panose="020B0503020204020204" pitchFamily="34" charset="-122"/>
                          <a:ea typeface="微软雅黑" panose="020B0503020204020204" pitchFamily="34" charset="-122"/>
                        </a:rPr>
                        <a:t>80 </a:t>
                      </a:r>
                      <a:r>
                        <a:rPr lang="en-US" sz="900" b="1" i="0" u="none" strike="noStrike" dirty="0" err="1">
                          <a:solidFill>
                            <a:srgbClr val="FF0000"/>
                          </a:solidFill>
                          <a:effectLst/>
                          <a:latin typeface="微软雅黑" panose="020B0503020204020204" pitchFamily="34" charset="-122"/>
                          <a:ea typeface="微软雅黑" panose="020B0503020204020204" pitchFamily="34" charset="-122"/>
                        </a:rPr>
                        <a:t>vcpu</a:t>
                      </a:r>
                      <a:r>
                        <a:rPr lang="zh-CN" altLang="en-US" sz="900" b="1" i="0" u="none" strike="noStrike" dirty="0">
                          <a:solidFill>
                            <a:srgbClr val="FF0000"/>
                          </a:solidFill>
                          <a:effectLst/>
                          <a:latin typeface="微软雅黑" panose="020B0503020204020204" pitchFamily="34" charset="-122"/>
                          <a:ea typeface="微软雅黑" panose="020B0503020204020204" pitchFamily="34" charset="-122"/>
                        </a:rPr>
                        <a:t>、</a:t>
                      </a:r>
                      <a:r>
                        <a:rPr lang="en-US" sz="900" b="1" i="0" u="none" strike="noStrike" dirty="0">
                          <a:solidFill>
                            <a:srgbClr val="FF0000"/>
                          </a:solidFill>
                          <a:effectLst/>
                          <a:latin typeface="微软雅黑" panose="020B0503020204020204" pitchFamily="34" charset="-122"/>
                          <a:ea typeface="微软雅黑" panose="020B0503020204020204" pitchFamily="34" charset="-122"/>
                        </a:rPr>
                        <a:t>165GB</a:t>
                      </a:r>
                      <a: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t>内存的计算能力</a:t>
                      </a:r>
                      <a:r>
                        <a:rPr lang="zh-CN" altLang="en-US" sz="900" b="1" i="0" u="none" strike="noStrike" dirty="0">
                          <a:solidFill>
                            <a:srgbClr val="FF0000"/>
                          </a:solidFill>
                          <a:effectLst/>
                          <a:latin typeface="微软雅黑" panose="020B0503020204020204" pitchFamily="34" charset="-122"/>
                          <a:ea typeface="微软雅黑" panose="020B0503020204020204" pitchFamily="34" charset="-122"/>
                        </a:rPr>
                        <a:t>；</a:t>
                      </a:r>
                      <a: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t>提供</a:t>
                      </a:r>
                      <a:r>
                        <a:rPr lang="en-US" altLang="ja-JP" sz="900" b="1" i="0" u="none" strike="noStrike" dirty="0">
                          <a:solidFill>
                            <a:srgbClr val="FF0000"/>
                          </a:solidFill>
                          <a:effectLst/>
                          <a:latin typeface="微软雅黑" panose="020B0503020204020204" pitchFamily="34" charset="-122"/>
                          <a:ea typeface="微软雅黑" panose="020B0503020204020204" pitchFamily="34" charset="-122"/>
                        </a:rPr>
                        <a:t>5.3</a:t>
                      </a:r>
                      <a:r>
                        <a:rPr lang="en-US" sz="900" b="1" i="0" u="none" strike="noStrike" dirty="0">
                          <a:solidFill>
                            <a:srgbClr val="FF0000"/>
                          </a:solidFill>
                          <a:effectLst/>
                          <a:latin typeface="微软雅黑" panose="020B0503020204020204" pitchFamily="34" charset="-122"/>
                          <a:ea typeface="微软雅黑" panose="020B0503020204020204" pitchFamily="34" charset="-122"/>
                        </a:rPr>
                        <a:t>T SATA</a:t>
                      </a:r>
                      <a: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t>的数据存储能力</a:t>
                      </a:r>
                      <a:r>
                        <a:rPr lang="zh-CN" altLang="en-US" sz="900" b="1" i="0" u="none" strike="noStrike" dirty="0">
                          <a:solidFill>
                            <a:srgbClr val="FF0000"/>
                          </a:solidFill>
                          <a:effectLst/>
                          <a:latin typeface="微软雅黑" panose="020B0503020204020204" pitchFamily="34" charset="-122"/>
                          <a:ea typeface="微软雅黑" panose="020B0503020204020204" pitchFamily="34" charset="-122"/>
                        </a:rPr>
                        <a:t>；</a:t>
                      </a:r>
                      <a: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t>提供全万兆网络能力</a:t>
                      </a:r>
                      <a:b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br>
                      <a: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t>产品包含</a:t>
                      </a:r>
                      <a:r>
                        <a:rPr lang="en-US" sz="900" b="1" i="0" u="none" strike="noStrike" dirty="0" err="1">
                          <a:solidFill>
                            <a:srgbClr val="FF0000"/>
                          </a:solidFill>
                          <a:effectLst/>
                          <a:latin typeface="微软雅黑" panose="020B0503020204020204" pitchFamily="34" charset="-122"/>
                          <a:ea typeface="微软雅黑" panose="020B0503020204020204" pitchFamily="34" charset="-122"/>
                        </a:rPr>
                        <a:t>Tstack</a:t>
                      </a:r>
                      <a: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t>云计算管理平台软件</a:t>
                      </a:r>
                      <a:r>
                        <a:rPr lang="zh-CN" altLang="en-US" sz="900" b="1" i="0" u="none" strike="noStrike" dirty="0">
                          <a:solidFill>
                            <a:srgbClr val="FF0000"/>
                          </a:solidFill>
                          <a:effectLst/>
                          <a:latin typeface="微软雅黑" panose="020B0503020204020204" pitchFamily="34" charset="-122"/>
                          <a:ea typeface="微软雅黑" panose="020B0503020204020204" pitchFamily="34" charset="-122"/>
                        </a:rPr>
                        <a:t>；</a:t>
                      </a:r>
                      <a: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t>支持整机横向扩展能力</a:t>
                      </a:r>
                      <a:r>
                        <a:rPr lang="zh-CN" altLang="en-US" sz="900" b="1" i="0" u="none" strike="noStrike" dirty="0">
                          <a:solidFill>
                            <a:srgbClr val="FF0000"/>
                          </a:solidFill>
                          <a:effectLst/>
                          <a:latin typeface="微软雅黑" panose="020B0503020204020204" pitchFamily="34" charset="-122"/>
                          <a:ea typeface="微软雅黑" panose="020B0503020204020204" pitchFamily="34" charset="-122"/>
                        </a:rPr>
                        <a:t>；</a:t>
                      </a:r>
                      <a: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t>产品包含</a:t>
                      </a:r>
                      <a:r>
                        <a:rPr lang="en-US" sz="900" b="1" i="0" u="none" strike="noStrike" dirty="0">
                          <a:solidFill>
                            <a:srgbClr val="FF0000"/>
                          </a:solidFill>
                          <a:effectLst/>
                          <a:latin typeface="微软雅黑" panose="020B0503020204020204" pitchFamily="34" charset="-122"/>
                          <a:ea typeface="微软雅黑" panose="020B0503020204020204" pitchFamily="34" charset="-122"/>
                        </a:rPr>
                        <a:t>AWSTACK</a:t>
                      </a:r>
                      <a:r>
                        <a:rPr lang="ja-JP" altLang="en-US" sz="900" b="1" i="0" u="none" strike="noStrike" dirty="0">
                          <a:solidFill>
                            <a:srgbClr val="FF0000"/>
                          </a:solidFill>
                          <a:effectLst/>
                          <a:latin typeface="微软雅黑" panose="020B0503020204020204" pitchFamily="34" charset="-122"/>
                          <a:ea typeface="微软雅黑" panose="020B0503020204020204" pitchFamily="34" charset="-122"/>
                        </a:rPr>
                        <a:t>云计算管理平台软件</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altLang="zh-CN" sz="900" b="1" i="0" u="none" strike="noStrike" dirty="0">
                          <a:solidFill>
                            <a:srgbClr val="FF0000"/>
                          </a:solidFill>
                          <a:effectLst/>
                          <a:latin typeface="微软雅黑" panose="020B0503020204020204" pitchFamily="34" charset="-122"/>
                          <a:ea typeface="微软雅黑" panose="020B0503020204020204" pitchFamily="34" charset="-122"/>
                        </a:rPr>
                        <a:t>4</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585305850"/>
                  </a:ext>
                </a:extLst>
              </a:tr>
              <a:tr h="236414">
                <a:tc vMerge="1">
                  <a:txBody>
                    <a:bodyPr/>
                    <a:lstStyle/>
                    <a:p>
                      <a:endParaRPr lang="zh-CN" altLang="en-US"/>
                    </a:p>
                  </a:txBody>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腾讯私有化存储</a:t>
                      </a:r>
                      <a:r>
                        <a:rPr lang="en-US" sz="900" b="1" i="0" u="none" strike="noStrike" dirty="0">
                          <a:solidFill>
                            <a:schemeClr val="tx1"/>
                          </a:solidFill>
                          <a:effectLst/>
                          <a:latin typeface="微软雅黑" panose="020B0503020204020204" pitchFamily="34" charset="-122"/>
                          <a:ea typeface="微软雅黑" panose="020B0503020204020204" pitchFamily="34" charset="-122"/>
                        </a:rPr>
                        <a:t>CSP</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对象存储一体机，支持有效存储容量</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150</a:t>
                      </a:r>
                      <a:r>
                        <a:rPr lang="en-US" sz="900" b="1" i="0" u="none" strike="noStrike" dirty="0">
                          <a:solidFill>
                            <a:schemeClr val="tx1"/>
                          </a:solidFill>
                          <a:effectLst/>
                          <a:latin typeface="微软雅黑" panose="020B0503020204020204" pitchFamily="34" charset="-122"/>
                          <a:ea typeface="微软雅黑" panose="020B0503020204020204" pitchFamily="34" charset="-122"/>
                        </a:rPr>
                        <a:t>TB</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，用于存储人脸抓拍图片，及部分结构化数据，大图存储</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3</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个月；小图存储</a:t>
                      </a:r>
                      <a:r>
                        <a:rPr lang="en-US" altLang="zh-CN" sz="900" b="1" i="0" u="none" strike="noStrike" dirty="0">
                          <a:solidFill>
                            <a:schemeClr val="tx1"/>
                          </a:solidFill>
                          <a:effectLst/>
                          <a:latin typeface="微软雅黑" panose="020B0503020204020204" pitchFamily="34" charset="-122"/>
                          <a:ea typeface="微软雅黑" panose="020B0503020204020204" pitchFamily="34" charset="-122"/>
                        </a:rPr>
                        <a:t>12</a:t>
                      </a: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个月；</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1</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558749546"/>
                  </a:ext>
                </a:extLst>
              </a:tr>
              <a:tr h="236414">
                <a:tc vMerge="1">
                  <a:txBody>
                    <a:bodyPr/>
                    <a:lstStyle/>
                    <a:p>
                      <a:endParaRPr lang="zh-CN" altLang="en-US"/>
                    </a:p>
                  </a:txBody>
                  <a:tcPr/>
                </a:tc>
                <a:tc rowSpan="3">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安全组件</a:t>
                      </a:r>
                    </a:p>
                  </a:txBody>
                  <a:tcPr marL="48614" marR="48614" marT="24307" marB="2430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a:solidFill>
                            <a:schemeClr val="tx1"/>
                          </a:solidFill>
                          <a:effectLst/>
                          <a:latin typeface="微软雅黑" panose="020B0503020204020204" pitchFamily="34" charset="-122"/>
                          <a:ea typeface="微软雅黑" panose="020B0503020204020204" pitchFamily="34" charset="-122"/>
                        </a:rPr>
                        <a:t>数据库脱敏：一款敏感数据脱敏与水印标记工具，可为数据系统中的敏感信息进行脱敏处理并在泄漏时提供追溯依据，为企业核心数据提供有效的安全保护措施。</a:t>
                      </a:r>
                      <a:r>
                        <a:rPr lang="en-US" altLang="zh-CN" sz="900" b="1" i="0" u="none" strike="noStrike">
                          <a:solidFill>
                            <a:schemeClr val="tx1"/>
                          </a:solidFill>
                          <a:effectLst/>
                          <a:latin typeface="微软雅黑" panose="020B0503020204020204" pitchFamily="34" charset="-122"/>
                          <a:ea typeface="微软雅黑" panose="020B0503020204020204" pitchFamily="34" charset="-122"/>
                        </a:rPr>
                        <a:t>3</a:t>
                      </a:r>
                      <a:r>
                        <a:rPr lang="zh-CN" altLang="en-US" sz="900" b="1" i="0" u="none" strike="noStrike">
                          <a:solidFill>
                            <a:schemeClr val="tx1"/>
                          </a:solidFill>
                          <a:effectLst/>
                          <a:latin typeface="微软雅黑" panose="020B0503020204020204" pitchFamily="34" charset="-122"/>
                          <a:ea typeface="微软雅黑" panose="020B0503020204020204" pitchFamily="34" charset="-122"/>
                        </a:rPr>
                        <a:t>个实例数量。</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1</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517429161"/>
                  </a:ext>
                </a:extLst>
              </a:tr>
              <a:tr h="342866">
                <a:tc vMerge="1">
                  <a:txBody>
                    <a:bodyPr/>
                    <a:lstStyle/>
                    <a:p>
                      <a:endParaRPr lang="zh-CN" altLang="en-US"/>
                    </a:p>
                  </a:txBody>
                  <a:tcPr/>
                </a:tc>
                <a:tc vMerge="1">
                  <a:txBody>
                    <a:bodyPr/>
                    <a:lstStyle/>
                    <a:p>
                      <a:endParaRPr lang="zh-CN" altLang="en-US"/>
                    </a:p>
                  </a:txBody>
                  <a:tcPr/>
                </a:tc>
                <a:tc>
                  <a:txBody>
                    <a:bodyPr/>
                    <a:lstStyle/>
                    <a:p>
                      <a:pPr algn="l" fontAlgn="ctr">
                        <a:spcBef>
                          <a:spcPts val="0"/>
                        </a:spcBef>
                        <a:spcAft>
                          <a:spcPts val="0"/>
                        </a:spcAft>
                      </a:pPr>
                      <a:r>
                        <a:rPr lang="zh-CN" altLang="en-US" sz="900" b="1" i="0" u="none" strike="noStrike">
                          <a:solidFill>
                            <a:schemeClr val="tx1"/>
                          </a:solidFill>
                          <a:effectLst/>
                          <a:latin typeface="微软雅黑" panose="020B0503020204020204" pitchFamily="34" charset="-122"/>
                          <a:ea typeface="微软雅黑" panose="020B0503020204020204" pitchFamily="34" charset="-122"/>
                        </a:rPr>
                        <a:t>数据库审计：智能化的安全审计服务，能够将数据库面临的威胁攻击、风险操作、语句压力超阈值等情况详尽的展示在数据库管理员面前。同时，数据安全审计还能够定期将审计日志分类梳理成安全内容报告，在数据安全监控的同时满足信息系统合规性需求。无实例数限制，支持水印，</a:t>
                      </a:r>
                      <a:r>
                        <a:rPr lang="en-US" sz="900" b="1" i="0" u="none" strike="noStrike">
                          <a:solidFill>
                            <a:schemeClr val="tx1"/>
                          </a:solidFill>
                          <a:effectLst/>
                          <a:latin typeface="微软雅黑" panose="020B0503020204020204" pitchFamily="34" charset="-122"/>
                          <a:ea typeface="微软雅黑" panose="020B0503020204020204" pitchFamily="34" charset="-122"/>
                        </a:rPr>
                        <a:t>QPS</a:t>
                      </a:r>
                      <a:r>
                        <a:rPr lang="zh-CN" altLang="en-US" sz="900" b="1" i="0" u="none" strike="noStrike">
                          <a:solidFill>
                            <a:schemeClr val="tx1"/>
                          </a:solidFill>
                          <a:effectLst/>
                          <a:latin typeface="微软雅黑" panose="020B0503020204020204" pitchFamily="34" charset="-122"/>
                          <a:ea typeface="微软雅黑" panose="020B0503020204020204" pitchFamily="34" charset="-122"/>
                        </a:rPr>
                        <a:t>：</a:t>
                      </a:r>
                      <a:r>
                        <a:rPr lang="en-US" sz="900" b="1" i="0" u="none" strike="noStrike">
                          <a:solidFill>
                            <a:schemeClr val="tx1"/>
                          </a:solidFill>
                          <a:effectLst/>
                          <a:latin typeface="微软雅黑" panose="020B0503020204020204" pitchFamily="34" charset="-122"/>
                          <a:ea typeface="微软雅黑" panose="020B0503020204020204" pitchFamily="34" charset="-122"/>
                        </a:rPr>
                        <a:t>10000</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1</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4231428695"/>
                  </a:ext>
                </a:extLst>
              </a:tr>
              <a:tr h="342866">
                <a:tc vMerge="1">
                  <a:txBody>
                    <a:bodyPr/>
                    <a:lstStyle/>
                    <a:p>
                      <a:endParaRPr lang="zh-CN" altLang="en-US"/>
                    </a:p>
                  </a:txBody>
                  <a:tcPr/>
                </a:tc>
                <a:tc vMerge="1">
                  <a:txBody>
                    <a:bodyPr/>
                    <a:lstStyle/>
                    <a:p>
                      <a:endParaRPr lang="zh-CN" altLang="en-US"/>
                    </a:p>
                  </a:txBody>
                  <a:tcPr/>
                </a:tc>
                <a:tc>
                  <a:txBody>
                    <a:bodyPr/>
                    <a:lstStyle/>
                    <a:p>
                      <a:pPr algn="l" fontAlgn="ctr">
                        <a:spcBef>
                          <a:spcPts val="0"/>
                        </a:spcBef>
                        <a:spcAft>
                          <a:spcPts val="0"/>
                        </a:spcAft>
                      </a:pPr>
                      <a:r>
                        <a:rPr lang="zh-CN" altLang="en-US" sz="900" b="1" i="0" u="none" strike="noStrike">
                          <a:solidFill>
                            <a:schemeClr val="tx1"/>
                          </a:solidFill>
                          <a:effectLst/>
                          <a:latin typeface="微软雅黑" panose="020B0503020204020204" pitchFamily="34" charset="-122"/>
                          <a:ea typeface="微软雅黑" panose="020B0503020204020204" pitchFamily="34" charset="-122"/>
                        </a:rPr>
                        <a:t>天眼云镜：利用机器学习为社区私有云提供黑客入侵检测和漏洞风险预警等安全防护服务，主要包括密码破解拦截、异常登录提醒、木马文件查杀、高危漏洞检测等安全功能，解决当前服务器面临的主要网络安全风险，帮助企业构建服务器安全防护体系，防止数据泄露。</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dirty="0">
                          <a:solidFill>
                            <a:schemeClr val="tx1"/>
                          </a:solidFill>
                          <a:effectLst/>
                          <a:latin typeface="微软雅黑" panose="020B0503020204020204" pitchFamily="34" charset="-122"/>
                          <a:ea typeface="微软雅黑" panose="020B0503020204020204" pitchFamily="34" charset="-122"/>
                        </a:rPr>
                        <a:t>1</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4071647091"/>
                  </a:ext>
                </a:extLst>
              </a:tr>
              <a:tr h="129961">
                <a:tc>
                  <a:txBody>
                    <a:bodyPr/>
                    <a:lstStyle/>
                    <a:p>
                      <a:pPr algn="l" fontAlgn="ctr">
                        <a:spcBef>
                          <a:spcPts val="0"/>
                        </a:spcBef>
                        <a:spcAft>
                          <a:spcPts val="0"/>
                        </a:spcAft>
                      </a:pPr>
                      <a:r>
                        <a:rPr lang="zh-CN" altLang="en-US" sz="900" b="1" i="0" u="none" strike="noStrike">
                          <a:solidFill>
                            <a:schemeClr val="tx1"/>
                          </a:solidFill>
                          <a:effectLst/>
                          <a:latin typeface="微软雅黑" panose="020B0503020204020204" pitchFamily="34" charset="-122"/>
                          <a:ea typeface="微软雅黑" panose="020B0503020204020204" pitchFamily="34" charset="-122"/>
                        </a:rPr>
                        <a:t>维护服务</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系统维护</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提供软硬件系统维护服务</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en-US" sz="900" b="1" i="0" u="none" strike="noStrike">
                          <a:solidFill>
                            <a:schemeClr val="tx1"/>
                          </a:solidFill>
                          <a:effectLst/>
                          <a:latin typeface="微软雅黑" panose="020B0503020204020204" pitchFamily="34" charset="-122"/>
                          <a:ea typeface="微软雅黑" panose="020B0503020204020204" pitchFamily="34" charset="-122"/>
                        </a:rPr>
                        <a:t>3</a:t>
                      </a:r>
                      <a:endParaRPr lang="en-US" altLang="zh-CN" sz="900" b="1" i="0" u="none" strike="noStrike">
                        <a:solidFill>
                          <a:schemeClr val="tx1"/>
                        </a:solidFill>
                        <a:effectLst/>
                        <a:latin typeface="微软雅黑" panose="020B0503020204020204" pitchFamily="34" charset="-122"/>
                        <a:ea typeface="微软雅黑" panose="020B0503020204020204" pitchFamily="34" charset="-122"/>
                      </a:endParaRP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spcBef>
                          <a:spcPts val="0"/>
                        </a:spcBef>
                        <a:spcAft>
                          <a:spcPts val="0"/>
                        </a:spcAft>
                      </a:pP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三年维保</a:t>
                      </a:r>
                    </a:p>
                  </a:txBody>
                  <a:tcPr marL="2026" marR="2026" marT="20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0847040"/>
                  </a:ext>
                </a:extLst>
              </a:tr>
            </a:tbl>
          </a:graphicData>
        </a:graphic>
      </p:graphicFrame>
    </p:spTree>
    <p:extLst>
      <p:ext uri="{BB962C8B-B14F-4D97-AF65-F5344CB8AC3E}">
        <p14:creationId xmlns:p14="http://schemas.microsoft.com/office/powerpoint/2010/main" val="653456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67380"/>
            <a:ext cx="6192688" cy="369332"/>
          </a:xfrm>
          <a:prstGeom prst="rect">
            <a:avLst/>
          </a:prstGeom>
          <a:noFill/>
        </p:spPr>
        <p:txBody>
          <a:bodyPr wrap="square" rtlCol="0">
            <a:spAutoFit/>
          </a:bodyPr>
          <a:lstStyle/>
          <a:p>
            <a:r>
              <a:rPr lang="zh-CN" altLang="en-US" b="1" dirty="0">
                <a:solidFill>
                  <a:srgbClr val="0068E7"/>
                </a:solidFill>
                <a:latin typeface="微软雅黑" panose="020B0503020204020204" pitchFamily="34" charset="-122"/>
                <a:ea typeface="微软雅黑" panose="020B0503020204020204" pitchFamily="34" charset="-122"/>
              </a:rPr>
              <a:t>山南远宏平安社区项目</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治理平台</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物理拓扑图</a:t>
            </a:r>
          </a:p>
        </p:txBody>
      </p:sp>
      <p:pic>
        <p:nvPicPr>
          <p:cNvPr id="30" name="图片 29">
            <a:extLst>
              <a:ext uri="{FF2B5EF4-FFF2-40B4-BE49-F238E27FC236}">
                <a16:creationId xmlns:a16="http://schemas.microsoft.com/office/drawing/2014/main" id="{44FE91A5-C147-4A7B-A641-59DC815C9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424" y="836712"/>
            <a:ext cx="7848872" cy="544104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9B06F0F-F1F6-4ADE-92E1-245050610E83}"/>
              </a:ext>
            </a:extLst>
          </p:cNvPr>
          <p:cNvSpPr txBox="1"/>
          <p:nvPr/>
        </p:nvSpPr>
        <p:spPr>
          <a:xfrm>
            <a:off x="9048328" y="1124744"/>
            <a:ext cx="2262158" cy="1754326"/>
          </a:xfrm>
          <a:prstGeom prst="rect">
            <a:avLst/>
          </a:prstGeom>
          <a:noFill/>
        </p:spPr>
        <p:txBody>
          <a:bodyPr wrap="none" rtlCol="0">
            <a:spAutoFit/>
          </a:bodyPr>
          <a:lstStyle/>
          <a:p>
            <a:r>
              <a:rPr lang="zh-CN" altLang="en-US" dirty="0"/>
              <a:t>中心机房包含：</a:t>
            </a:r>
            <a:endParaRPr lang="en-US" altLang="zh-CN" dirty="0"/>
          </a:p>
          <a:p>
            <a:r>
              <a:rPr lang="zh-CN" altLang="en-US" dirty="0"/>
              <a:t>四台</a:t>
            </a:r>
            <a:r>
              <a:rPr lang="en-US" altLang="zh-CN" dirty="0" err="1"/>
              <a:t>Tstack</a:t>
            </a:r>
            <a:r>
              <a:rPr lang="zh-CN" altLang="en-US" dirty="0"/>
              <a:t>服务器</a:t>
            </a:r>
            <a:endParaRPr lang="en-US" altLang="zh-CN" dirty="0"/>
          </a:p>
          <a:p>
            <a:r>
              <a:rPr lang="zh-CN" altLang="en-US" dirty="0"/>
              <a:t>四台</a:t>
            </a:r>
            <a:r>
              <a:rPr lang="en-US" altLang="zh-CN" dirty="0"/>
              <a:t>CSP</a:t>
            </a:r>
            <a:r>
              <a:rPr lang="zh-CN" altLang="en-US" dirty="0"/>
              <a:t>对象存储</a:t>
            </a:r>
            <a:endParaRPr lang="en-US" altLang="zh-CN" dirty="0"/>
          </a:p>
          <a:p>
            <a:r>
              <a:rPr lang="zh-CN" altLang="en-US" dirty="0"/>
              <a:t>四台</a:t>
            </a:r>
            <a:r>
              <a:rPr lang="en-US" altLang="zh-CN" dirty="0"/>
              <a:t>GPU</a:t>
            </a:r>
            <a:r>
              <a:rPr lang="zh-CN" altLang="en-US" dirty="0"/>
              <a:t>服务器</a:t>
            </a:r>
            <a:endParaRPr lang="en-US" altLang="zh-CN" dirty="0"/>
          </a:p>
          <a:p>
            <a:r>
              <a:rPr lang="zh-CN" altLang="en-US" dirty="0"/>
              <a:t>两台万兆光纤交换机</a:t>
            </a:r>
            <a:endParaRPr lang="en-US" altLang="zh-CN" dirty="0"/>
          </a:p>
          <a:p>
            <a:r>
              <a:rPr lang="zh-CN" altLang="en-US" dirty="0"/>
              <a:t>两台千兆交换机</a:t>
            </a:r>
          </a:p>
        </p:txBody>
      </p:sp>
    </p:spTree>
    <p:extLst>
      <p:ext uri="{BB962C8B-B14F-4D97-AF65-F5344CB8AC3E}">
        <p14:creationId xmlns:p14="http://schemas.microsoft.com/office/powerpoint/2010/main" val="1766218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66F23EB-2CD7-42D0-9300-82CCECEA839C}"/>
              </a:ext>
            </a:extLst>
          </p:cNvPr>
          <p:cNvSpPr txBox="1"/>
          <p:nvPr/>
        </p:nvSpPr>
        <p:spPr>
          <a:xfrm>
            <a:off x="838200" y="365125"/>
            <a:ext cx="10515600" cy="615603"/>
          </a:xfrm>
          <a:prstGeom prst="rect">
            <a:avLst/>
          </a:prstGeom>
        </p:spPr>
        <p:txBody>
          <a:bodyPr vert="horz" lIns="91440" tIns="45720" rIns="91440" bIns="45720" rtlCol="0" anchor="ctr">
            <a:normAutofit/>
          </a:bodyPr>
          <a:lstStyle/>
          <a:p>
            <a:pPr>
              <a:lnSpc>
                <a:spcPct val="90000"/>
              </a:lnSpc>
            </a:pPr>
            <a:r>
              <a:rPr lang="zh-CN" altLang="en-US" b="1" dirty="0">
                <a:solidFill>
                  <a:srgbClr val="0068E7"/>
                </a:solidFill>
                <a:latin typeface="微软雅黑" panose="020B0503020204020204" pitchFamily="34" charset="-122"/>
                <a:ea typeface="微软雅黑" panose="020B0503020204020204" pitchFamily="34" charset="-122"/>
              </a:rPr>
              <a:t>山南远宏平安社区项目</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海纳治理平台展示</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廊坊私有化版本</a:t>
            </a:r>
          </a:p>
        </p:txBody>
      </p:sp>
      <p:pic>
        <p:nvPicPr>
          <p:cNvPr id="30" name="图片 29">
            <a:extLst>
              <a:ext uri="{FF2B5EF4-FFF2-40B4-BE49-F238E27FC236}">
                <a16:creationId xmlns:a16="http://schemas.microsoft.com/office/drawing/2014/main" id="{DE17BDA1-282C-49E7-8790-D1EEAD1CC18A}"/>
              </a:ext>
            </a:extLst>
          </p:cNvPr>
          <p:cNvPicPr>
            <a:picLocks noChangeAspect="1"/>
          </p:cNvPicPr>
          <p:nvPr/>
        </p:nvPicPr>
        <p:blipFill>
          <a:blip r:embed="rId3"/>
          <a:stretch>
            <a:fillRect/>
          </a:stretch>
        </p:blipFill>
        <p:spPr>
          <a:xfrm>
            <a:off x="1" y="404664"/>
            <a:ext cx="767408" cy="504056"/>
          </a:xfrm>
          <a:prstGeom prst="rect">
            <a:avLst/>
          </a:prstGeom>
        </p:spPr>
      </p:pic>
      <p:pic>
        <p:nvPicPr>
          <p:cNvPr id="6" name="图片 5" descr="社交网站的手机截图&#10;&#10;描述已自动生成">
            <a:extLst>
              <a:ext uri="{FF2B5EF4-FFF2-40B4-BE49-F238E27FC236}">
                <a16:creationId xmlns:a16="http://schemas.microsoft.com/office/drawing/2014/main" id="{2FF0589B-F6A4-4C4D-804B-A64363AA54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272" y="1052736"/>
            <a:ext cx="10848528" cy="5227249"/>
          </a:xfrm>
          <a:prstGeom prst="rect">
            <a:avLst/>
          </a:prstGeom>
        </p:spPr>
      </p:pic>
    </p:spTree>
    <p:extLst>
      <p:ext uri="{BB962C8B-B14F-4D97-AF65-F5344CB8AC3E}">
        <p14:creationId xmlns:p14="http://schemas.microsoft.com/office/powerpoint/2010/main" val="1100351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Users\Administrator\Desktop\e82ead51a6a6799d20371279206aa6cc.jpg">
            <a:extLst>
              <a:ext uri="{FF2B5EF4-FFF2-40B4-BE49-F238E27FC236}">
                <a16:creationId xmlns:a16="http://schemas.microsoft.com/office/drawing/2014/main" id="{E6417F6B-6691-4323-8EC4-6CABA568A296}"/>
              </a:ext>
            </a:extLst>
          </p:cNvPr>
          <p:cNvPicPr>
            <a:picLocks noChangeAspect="1" noChangeArrowheads="1"/>
          </p:cNvPicPr>
          <p:nvPr/>
        </p:nvPicPr>
        <p:blipFill>
          <a:blip r:embed="rId2"/>
          <a:srcRect/>
          <a:stretch>
            <a:fillRect/>
          </a:stretch>
        </p:blipFill>
        <p:spPr bwMode="auto">
          <a:xfrm>
            <a:off x="0" y="0"/>
            <a:ext cx="12192000" cy="6858001"/>
          </a:xfrm>
          <a:prstGeom prst="rect">
            <a:avLst/>
          </a:prstGeom>
          <a:noFill/>
        </p:spPr>
      </p:pic>
      <p:sp>
        <p:nvSpPr>
          <p:cNvPr id="31" name="TextBox 7">
            <a:extLst>
              <a:ext uri="{FF2B5EF4-FFF2-40B4-BE49-F238E27FC236}">
                <a16:creationId xmlns:a16="http://schemas.microsoft.com/office/drawing/2014/main" id="{D967DC3E-F9E9-4E85-9B46-A868D585AC86}"/>
              </a:ext>
            </a:extLst>
          </p:cNvPr>
          <p:cNvSpPr txBox="1"/>
          <p:nvPr/>
        </p:nvSpPr>
        <p:spPr>
          <a:xfrm>
            <a:off x="738150" y="2553954"/>
            <a:ext cx="1441420" cy="1446550"/>
          </a:xfrm>
          <a:prstGeom prst="rect">
            <a:avLst/>
          </a:prstGeom>
          <a:noFill/>
        </p:spPr>
        <p:txBody>
          <a:bodyPr wrap="none" rtlCol="0">
            <a:spAutoFit/>
          </a:bodyPr>
          <a:lstStyle/>
          <a:p>
            <a:r>
              <a:rPr lang="en-US" altLang="zh-CN" sz="8800" dirty="0">
                <a:solidFill>
                  <a:schemeClr val="bg1"/>
                </a:solidFill>
              </a:rPr>
              <a:t>02</a:t>
            </a:r>
            <a:endParaRPr lang="zh-CN" altLang="en-US" sz="8800" dirty="0">
              <a:solidFill>
                <a:schemeClr val="bg1"/>
              </a:solidFill>
            </a:endParaRPr>
          </a:p>
        </p:txBody>
      </p:sp>
      <p:sp>
        <p:nvSpPr>
          <p:cNvPr id="32" name="矩形 31">
            <a:extLst>
              <a:ext uri="{FF2B5EF4-FFF2-40B4-BE49-F238E27FC236}">
                <a16:creationId xmlns:a16="http://schemas.microsoft.com/office/drawing/2014/main" id="{E606157B-6060-4068-9B43-F3F94AEBCBD4}"/>
              </a:ext>
            </a:extLst>
          </p:cNvPr>
          <p:cNvSpPr/>
          <p:nvPr/>
        </p:nvSpPr>
        <p:spPr>
          <a:xfrm>
            <a:off x="2350163" y="3125458"/>
            <a:ext cx="2954655" cy="646331"/>
          </a:xfrm>
          <a:prstGeom prst="rect">
            <a:avLst/>
          </a:prstGeom>
        </p:spPr>
        <p:txBody>
          <a:bodyPr wrap="none">
            <a:spAutoFit/>
          </a:bodyPr>
          <a:lstStyle/>
          <a:p>
            <a:r>
              <a:rPr lang="zh-CN" altLang="en-US" sz="3600" dirty="0">
                <a:solidFill>
                  <a:schemeClr val="bg1"/>
                </a:solidFill>
                <a:latin typeface="+mn-ea"/>
                <a:ea typeface="+mn-ea"/>
              </a:rPr>
              <a:t>项目产品介绍</a:t>
            </a:r>
          </a:p>
        </p:txBody>
      </p:sp>
      <p:cxnSp>
        <p:nvCxnSpPr>
          <p:cNvPr id="33" name="直接连接符 32">
            <a:extLst>
              <a:ext uri="{FF2B5EF4-FFF2-40B4-BE49-F238E27FC236}">
                <a16:creationId xmlns:a16="http://schemas.microsoft.com/office/drawing/2014/main" id="{7787F1F0-F4F5-4EFF-9602-D126B19E0377}"/>
              </a:ext>
            </a:extLst>
          </p:cNvPr>
          <p:cNvCxnSpPr/>
          <p:nvPr/>
        </p:nvCxnSpPr>
        <p:spPr>
          <a:xfrm>
            <a:off x="809588" y="3911276"/>
            <a:ext cx="6643734"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67380"/>
            <a:ext cx="6192688" cy="369332"/>
          </a:xfrm>
          <a:prstGeom prst="rect">
            <a:avLst/>
          </a:prstGeom>
          <a:noFill/>
        </p:spPr>
        <p:txBody>
          <a:bodyPr wrap="square" rtlCol="0">
            <a:spAutoFit/>
          </a:bodyPr>
          <a:lstStyle/>
          <a:p>
            <a:r>
              <a:rPr lang="zh-CN" altLang="en-US" b="1" dirty="0">
                <a:solidFill>
                  <a:srgbClr val="0068E7"/>
                </a:solidFill>
                <a:latin typeface="微软雅黑" panose="020B0503020204020204" pitchFamily="34" charset="-122"/>
                <a:ea typeface="微软雅黑" panose="020B0503020204020204" pitchFamily="34" charset="-122"/>
              </a:rPr>
              <a:t>海纳治理平台</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整体业务模块</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descr="图片包含 截图, 游戏机, 橱柜, 标志&#10;&#10;描述已自动生成">
            <a:extLst>
              <a:ext uri="{FF2B5EF4-FFF2-40B4-BE49-F238E27FC236}">
                <a16:creationId xmlns:a16="http://schemas.microsoft.com/office/drawing/2014/main" id="{615B79B5-7B21-4B5A-8AE6-3A90470F6E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448" y="836712"/>
            <a:ext cx="9289032" cy="5472608"/>
          </a:xfrm>
          <a:prstGeom prst="rect">
            <a:avLst/>
          </a:prstGeom>
        </p:spPr>
      </p:pic>
    </p:spTree>
    <p:extLst>
      <p:ext uri="{BB962C8B-B14F-4D97-AF65-F5344CB8AC3E}">
        <p14:creationId xmlns:p14="http://schemas.microsoft.com/office/powerpoint/2010/main" val="3041110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67380"/>
            <a:ext cx="6192688" cy="369332"/>
          </a:xfrm>
          <a:prstGeom prst="rect">
            <a:avLst/>
          </a:prstGeom>
          <a:noFill/>
        </p:spPr>
        <p:txBody>
          <a:bodyPr wrap="square" rtlCol="0">
            <a:spAutoFit/>
          </a:bodyPr>
          <a:lstStyle/>
          <a:p>
            <a:r>
              <a:rPr lang="zh-CN" altLang="en-US" b="1" dirty="0">
                <a:solidFill>
                  <a:srgbClr val="0068E7"/>
                </a:solidFill>
                <a:latin typeface="微软雅黑" panose="020B0503020204020204" pitchFamily="34" charset="-122"/>
                <a:ea typeface="微软雅黑" panose="020B0503020204020204" pitchFamily="34" charset="-122"/>
              </a:rPr>
              <a:t>海纳治理平台</a:t>
            </a:r>
            <a:r>
              <a:rPr lang="en-US" altLang="zh-CN" b="1" dirty="0">
                <a:solidFill>
                  <a:srgbClr val="0068E7"/>
                </a:solidFill>
                <a:latin typeface="微软雅黑" panose="020B0503020204020204" pitchFamily="34" charset="-122"/>
                <a:ea typeface="微软雅黑" panose="020B0503020204020204" pitchFamily="34" charset="-122"/>
              </a:rPr>
              <a:t>---</a:t>
            </a:r>
            <a:r>
              <a:rPr lang="en-US" altLang="zh-CN" b="1" dirty="0" err="1">
                <a:solidFill>
                  <a:srgbClr val="0068E7"/>
                </a:solidFill>
                <a:latin typeface="微软雅黑" panose="020B0503020204020204" pitchFamily="34" charset="-122"/>
                <a:ea typeface="微软雅黑" panose="020B0503020204020204" pitchFamily="34" charset="-122"/>
              </a:rPr>
              <a:t>Tstack</a:t>
            </a:r>
            <a:r>
              <a:rPr lang="zh-CN" altLang="en-US" b="1" dirty="0">
                <a:solidFill>
                  <a:srgbClr val="0068E7"/>
                </a:solidFill>
                <a:latin typeface="微软雅黑" panose="020B0503020204020204" pitchFamily="34" charset="-122"/>
                <a:ea typeface="微软雅黑" panose="020B0503020204020204" pitchFamily="34" charset="-122"/>
              </a:rPr>
              <a:t>私有云</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527065" y="338580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2B5ED4CF-C138-4BFB-8A72-B52ECD4CA1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9" y="1408635"/>
            <a:ext cx="9544774" cy="4563938"/>
          </a:xfrm>
          <a:prstGeom prst="rect">
            <a:avLst/>
          </a:prstGeom>
        </p:spPr>
      </p:pic>
      <p:sp>
        <p:nvSpPr>
          <p:cNvPr id="4" name="文本框 3">
            <a:extLst>
              <a:ext uri="{FF2B5EF4-FFF2-40B4-BE49-F238E27FC236}">
                <a16:creationId xmlns:a16="http://schemas.microsoft.com/office/drawing/2014/main" id="{0D73DB9B-9386-4F95-A317-5A238C962DB9}"/>
              </a:ext>
            </a:extLst>
          </p:cNvPr>
          <p:cNvSpPr txBox="1"/>
          <p:nvPr/>
        </p:nvSpPr>
        <p:spPr>
          <a:xfrm>
            <a:off x="9544266" y="1340768"/>
            <a:ext cx="2929007" cy="3139321"/>
          </a:xfrm>
          <a:prstGeom prst="rect">
            <a:avLst/>
          </a:prstGeom>
          <a:noFill/>
        </p:spPr>
        <p:txBody>
          <a:bodyPr wrap="none" rtlCol="0">
            <a:spAutoFit/>
          </a:bodyPr>
          <a:lstStyle/>
          <a:p>
            <a:r>
              <a:rPr lang="en-US" altLang="zh-CN" dirty="0" err="1"/>
              <a:t>Tstack</a:t>
            </a:r>
            <a:r>
              <a:rPr lang="zh-CN" altLang="en-US" dirty="0"/>
              <a:t>是为企业用户提</a:t>
            </a:r>
            <a:br>
              <a:rPr lang="en-US" altLang="zh-CN" dirty="0"/>
            </a:br>
            <a:r>
              <a:rPr lang="zh-CN" altLang="en-US" dirty="0"/>
              <a:t>供的用于统一管理多种</a:t>
            </a:r>
            <a:endParaRPr lang="en-US" altLang="zh-CN" dirty="0"/>
          </a:p>
          <a:p>
            <a:r>
              <a:rPr lang="zh-CN" altLang="en-US" dirty="0"/>
              <a:t>云资源的</a:t>
            </a:r>
            <a:r>
              <a:rPr lang="en-US" altLang="zh-CN" dirty="0"/>
              <a:t>SaaS</a:t>
            </a:r>
            <a:r>
              <a:rPr lang="zh-CN" altLang="en-US" dirty="0"/>
              <a:t>云计算管</a:t>
            </a:r>
            <a:endParaRPr lang="en-US" altLang="zh-CN" dirty="0"/>
          </a:p>
          <a:p>
            <a:r>
              <a:rPr lang="zh-CN" altLang="en-US" dirty="0"/>
              <a:t>理平台，通过超融合，</a:t>
            </a:r>
            <a:endParaRPr lang="en-US" altLang="zh-CN" dirty="0"/>
          </a:p>
          <a:p>
            <a:r>
              <a:rPr lang="zh-CN" altLang="en-US" dirty="0"/>
              <a:t>软件定义网络，容器，</a:t>
            </a:r>
            <a:endParaRPr lang="en-US" altLang="zh-CN" dirty="0"/>
          </a:p>
          <a:p>
            <a:r>
              <a:rPr lang="zh-CN" altLang="en-US" dirty="0"/>
              <a:t>自动化运维等技术的综</a:t>
            </a:r>
            <a:endParaRPr lang="en-US" altLang="zh-CN" dirty="0"/>
          </a:p>
          <a:p>
            <a:r>
              <a:rPr lang="zh-CN" altLang="en-US" dirty="0"/>
              <a:t>合应用， 使企业能够以</a:t>
            </a:r>
            <a:endParaRPr lang="en-US" altLang="zh-CN" dirty="0"/>
          </a:p>
          <a:p>
            <a:r>
              <a:rPr lang="zh-CN" altLang="en-US" dirty="0"/>
              <a:t>最小的初始成本快速实</a:t>
            </a:r>
            <a:endParaRPr lang="en-US" altLang="zh-CN" dirty="0"/>
          </a:p>
          <a:p>
            <a:r>
              <a:rPr lang="zh-CN" altLang="en-US" dirty="0"/>
              <a:t>现</a:t>
            </a:r>
            <a:r>
              <a:rPr lang="en-US" altLang="zh-CN" dirty="0"/>
              <a:t>IT</a:t>
            </a:r>
            <a:r>
              <a:rPr lang="zh-CN" altLang="en-US" dirty="0"/>
              <a:t>基础设施的“云化”。</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085755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67380"/>
            <a:ext cx="6192688" cy="369332"/>
          </a:xfrm>
          <a:prstGeom prst="rect">
            <a:avLst/>
          </a:prstGeom>
          <a:noFill/>
        </p:spPr>
        <p:txBody>
          <a:bodyPr wrap="square" rtlCol="0">
            <a:spAutoFit/>
          </a:bodyPr>
          <a:lstStyle/>
          <a:p>
            <a:r>
              <a:rPr lang="zh-CN" altLang="en-US" b="1" dirty="0">
                <a:solidFill>
                  <a:srgbClr val="0068E7"/>
                </a:solidFill>
                <a:latin typeface="微软雅黑" panose="020B0503020204020204" pitchFamily="34" charset="-122"/>
                <a:ea typeface="微软雅黑" panose="020B0503020204020204" pitchFamily="34" charset="-122"/>
              </a:rPr>
              <a:t>海纳治理平台</a:t>
            </a:r>
            <a:r>
              <a:rPr lang="en-US" altLang="zh-CN" b="1" dirty="0">
                <a:solidFill>
                  <a:srgbClr val="0068E7"/>
                </a:solidFill>
                <a:latin typeface="微软雅黑" panose="020B0503020204020204" pitchFamily="34" charset="-122"/>
                <a:ea typeface="微软雅黑" panose="020B0503020204020204" pitchFamily="34" charset="-122"/>
              </a:rPr>
              <a:t>---</a:t>
            </a:r>
            <a:r>
              <a:rPr lang="en-US" altLang="zh-CN" b="1" dirty="0" err="1">
                <a:solidFill>
                  <a:srgbClr val="0068E7"/>
                </a:solidFill>
                <a:latin typeface="微软雅黑" panose="020B0503020204020204" pitchFamily="34" charset="-122"/>
                <a:ea typeface="微软雅黑" panose="020B0503020204020204" pitchFamily="34" charset="-122"/>
              </a:rPr>
              <a:t>Tstack</a:t>
            </a:r>
            <a:r>
              <a:rPr lang="zh-CN" altLang="en-US" b="1" dirty="0">
                <a:solidFill>
                  <a:srgbClr val="0068E7"/>
                </a:solidFill>
                <a:latin typeface="微软雅黑" panose="020B0503020204020204" pitchFamily="34" charset="-122"/>
                <a:ea typeface="微软雅黑" panose="020B0503020204020204" pitchFamily="34" charset="-122"/>
              </a:rPr>
              <a:t>私有云</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527065" y="338580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Object 2">
            <a:extLst>
              <a:ext uri="{63B3BB69-23CF-44E3-9099-C40C66FF867C}">
                <a14:compatExt xmlns:a14="http://schemas.microsoft.com/office/drawing/2010/main" spid="_x0000_s3074"/>
              </a:ext>
              <a:ext uri="{FF2B5EF4-FFF2-40B4-BE49-F238E27FC236}">
                <a16:creationId xmlns:a16="http://schemas.microsoft.com/office/drawing/2014/main" id="{00000000-0008-0000-0500-0000020C0000}"/>
              </a:ext>
            </a:extLst>
          </p:cNvPr>
          <p:cNvPicPr>
            <a:picLocks noChangeAspect="1"/>
          </p:cNvPicPr>
          <p:nvPr/>
        </p:nvPicPr>
        <p:blipFill>
          <a:blip r:embed="rId4"/>
          <a:stretch>
            <a:fillRect/>
          </a:stretch>
        </p:blipFill>
        <p:spPr>
          <a:xfrm>
            <a:off x="1919536" y="980728"/>
            <a:ext cx="8531225" cy="4427538"/>
          </a:xfrm>
          <a:prstGeom prst="rect">
            <a:avLst/>
          </a:prstGeom>
        </p:spPr>
      </p:pic>
    </p:spTree>
    <p:extLst>
      <p:ext uri="{BB962C8B-B14F-4D97-AF65-F5344CB8AC3E}">
        <p14:creationId xmlns:p14="http://schemas.microsoft.com/office/powerpoint/2010/main" val="3633248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a:extLst>
              <a:ext uri="{FF2B5EF4-FFF2-40B4-BE49-F238E27FC236}">
                <a16:creationId xmlns:a16="http://schemas.microsoft.com/office/drawing/2014/main" id="{DBF44048-A429-47BD-A39A-DFF517DBF600}"/>
              </a:ext>
            </a:extLst>
          </p:cNvPr>
          <p:cNvSpPr>
            <a:spLocks noChangeArrowheads="1"/>
          </p:cNvSpPr>
          <p:nvPr/>
        </p:nvSpPr>
        <p:spPr bwMode="auto">
          <a:xfrm>
            <a:off x="0" y="0"/>
            <a:ext cx="3441700" cy="6858001"/>
          </a:xfrm>
          <a:prstGeom prst="rect">
            <a:avLst/>
          </a:prstGeom>
          <a:solidFill>
            <a:srgbClr val="0067E7"/>
          </a:solidFill>
          <a:ln>
            <a:noFill/>
          </a:ln>
        </p:spPr>
        <p:txBody>
          <a:bodyPr anchor="ctr"/>
          <a:lstStyle>
            <a:lvl1pPr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1867">
              <a:solidFill>
                <a:srgbClr val="FFFFFF"/>
              </a:solidFill>
              <a:latin typeface="+mn-ea"/>
              <a:ea typeface="+mn-ea"/>
            </a:endParaRPr>
          </a:p>
        </p:txBody>
      </p:sp>
      <p:grpSp>
        <p:nvGrpSpPr>
          <p:cNvPr id="10" name="组合 9">
            <a:extLst>
              <a:ext uri="{FF2B5EF4-FFF2-40B4-BE49-F238E27FC236}">
                <a16:creationId xmlns:a16="http://schemas.microsoft.com/office/drawing/2014/main" id="{ADFDDB04-AF26-4427-B959-89315A222B6E}"/>
              </a:ext>
            </a:extLst>
          </p:cNvPr>
          <p:cNvGrpSpPr/>
          <p:nvPr/>
        </p:nvGrpSpPr>
        <p:grpSpPr>
          <a:xfrm>
            <a:off x="100266" y="2521076"/>
            <a:ext cx="2914651" cy="1344084"/>
            <a:chOff x="334433" y="165100"/>
            <a:chExt cx="2914651" cy="1344084"/>
          </a:xfrm>
        </p:grpSpPr>
        <p:grpSp>
          <p:nvGrpSpPr>
            <p:cNvPr id="11" name="组合 5">
              <a:extLst>
                <a:ext uri="{FF2B5EF4-FFF2-40B4-BE49-F238E27FC236}">
                  <a16:creationId xmlns:a16="http://schemas.microsoft.com/office/drawing/2014/main" id="{AFF92C31-F3C5-4D2D-9EB1-8839643E43C7}"/>
                </a:ext>
              </a:extLst>
            </p:cNvPr>
            <p:cNvGrpSpPr>
              <a:grpSpLocks/>
            </p:cNvGrpSpPr>
            <p:nvPr/>
          </p:nvGrpSpPr>
          <p:grpSpPr bwMode="auto">
            <a:xfrm>
              <a:off x="334433" y="165100"/>
              <a:ext cx="2914651" cy="1231287"/>
              <a:chOff x="0" y="0"/>
              <a:chExt cx="7013748" cy="1774055"/>
            </a:xfrm>
          </p:grpSpPr>
          <p:sp>
            <p:nvSpPr>
              <p:cNvPr id="13" name="Text Box 11">
                <a:extLst>
                  <a:ext uri="{FF2B5EF4-FFF2-40B4-BE49-F238E27FC236}">
                    <a16:creationId xmlns:a16="http://schemas.microsoft.com/office/drawing/2014/main" id="{411E62FE-12B0-46E2-851D-AB4AB2DB1346}"/>
                  </a:ext>
                </a:extLst>
              </p:cNvPr>
              <p:cNvSpPr>
                <a:spLocks noChangeArrowheads="1"/>
              </p:cNvSpPr>
              <p:nvPr/>
            </p:nvSpPr>
            <p:spPr bwMode="auto">
              <a:xfrm>
                <a:off x="0" y="458583"/>
                <a:ext cx="7013748" cy="131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lang="zh-CN" altLang="en-US" sz="5333" b="1" dirty="0">
                    <a:solidFill>
                      <a:prstClr val="white"/>
                    </a:solidFill>
                    <a:latin typeface="+mn-ea"/>
                    <a:ea typeface="+mn-ea"/>
                    <a:sym typeface="微软雅黑" panose="020B0503020204020204" pitchFamily="34" charset="-122"/>
                  </a:rPr>
                  <a:t>目录</a:t>
                </a:r>
                <a:endParaRPr lang="zh-CN" altLang="en-US" sz="2667" dirty="0">
                  <a:solidFill>
                    <a:prstClr val="black"/>
                  </a:solidFill>
                  <a:latin typeface="+mn-ea"/>
                  <a:ea typeface="+mn-ea"/>
                </a:endParaRPr>
              </a:p>
            </p:txBody>
          </p:sp>
          <p:sp>
            <p:nvSpPr>
              <p:cNvPr id="14" name="Text Box 11">
                <a:extLst>
                  <a:ext uri="{FF2B5EF4-FFF2-40B4-BE49-F238E27FC236}">
                    <a16:creationId xmlns:a16="http://schemas.microsoft.com/office/drawing/2014/main" id="{F1B31995-0AA4-4851-93A7-0F14280005BB}"/>
                  </a:ext>
                </a:extLst>
              </p:cNvPr>
              <p:cNvSpPr>
                <a:spLocks noChangeArrowheads="1"/>
              </p:cNvSpPr>
              <p:nvPr/>
            </p:nvSpPr>
            <p:spPr bwMode="auto">
              <a:xfrm>
                <a:off x="1297075" y="0"/>
                <a:ext cx="4419599" cy="66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lang="en-US" altLang="zh-CN" sz="2400" dirty="0">
                    <a:solidFill>
                      <a:prstClr val="white"/>
                    </a:solidFill>
                    <a:latin typeface="+mn-ea"/>
                    <a:ea typeface="+mn-ea"/>
                    <a:sym typeface="华文细黑" panose="02010600040101010101" pitchFamily="2" charset="-122"/>
                  </a:rPr>
                  <a:t>Content</a:t>
                </a:r>
                <a:endParaRPr lang="zh-CN" altLang="en-US" sz="2400" dirty="0">
                  <a:solidFill>
                    <a:prstClr val="white"/>
                  </a:solidFill>
                  <a:latin typeface="+mn-ea"/>
                  <a:ea typeface="+mn-ea"/>
                  <a:sym typeface="华文细黑" panose="02010600040101010101" pitchFamily="2" charset="-122"/>
                </a:endParaRPr>
              </a:p>
            </p:txBody>
          </p:sp>
        </p:grpSp>
        <p:sp>
          <p:nvSpPr>
            <p:cNvPr id="12" name="直接连接符 49">
              <a:extLst>
                <a:ext uri="{FF2B5EF4-FFF2-40B4-BE49-F238E27FC236}">
                  <a16:creationId xmlns:a16="http://schemas.microsoft.com/office/drawing/2014/main" id="{A9B88911-FAAB-423E-A1D0-E47F29FA5D31}"/>
                </a:ext>
              </a:extLst>
            </p:cNvPr>
            <p:cNvSpPr>
              <a:spLocks noChangeShapeType="1"/>
            </p:cNvSpPr>
            <p:nvPr/>
          </p:nvSpPr>
          <p:spPr bwMode="auto">
            <a:xfrm>
              <a:off x="334433" y="1509184"/>
              <a:ext cx="2880784" cy="0"/>
            </a:xfrm>
            <a:prstGeom prst="line">
              <a:avLst/>
            </a:prstGeom>
            <a:noFill/>
            <a:ln w="9525">
              <a:solidFill>
                <a:schemeClr val="bg1"/>
              </a:solidFill>
              <a:bevel/>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667" b="0" i="0" u="none" strike="noStrike" kern="0" cap="none" spc="0" normalizeH="0" baseline="0" noProof="0">
                <a:ln>
                  <a:noFill/>
                </a:ln>
                <a:solidFill>
                  <a:prstClr val="black"/>
                </a:solidFill>
                <a:effectLst/>
                <a:uLnTx/>
                <a:uFillTx/>
                <a:latin typeface="+mn-ea"/>
                <a:ea typeface="+mn-ea"/>
              </a:endParaRPr>
            </a:p>
          </p:txBody>
        </p:sp>
      </p:grpSp>
      <p:sp>
        <p:nvSpPr>
          <p:cNvPr id="15" name="任意多边形 14">
            <a:extLst>
              <a:ext uri="{FF2B5EF4-FFF2-40B4-BE49-F238E27FC236}">
                <a16:creationId xmlns:a16="http://schemas.microsoft.com/office/drawing/2014/main" id="{AD205E26-358A-498D-938E-0B0B6551F60D}"/>
              </a:ext>
            </a:extLst>
          </p:cNvPr>
          <p:cNvSpPr/>
          <p:nvPr>
            <p:custDataLst>
              <p:tags r:id="rId1"/>
            </p:custDataLst>
          </p:nvPr>
        </p:nvSpPr>
        <p:spPr>
          <a:xfrm>
            <a:off x="5951984" y="812775"/>
            <a:ext cx="4562475" cy="557213"/>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a:defRPr/>
            </a:pPr>
            <a:endParaRPr lang="zh-CN" altLang="en-US" sz="2000" kern="0" dirty="0">
              <a:solidFill>
                <a:srgbClr val="FFFFFF"/>
              </a:solidFill>
              <a:latin typeface="Consolas" panose="020B0609020204030204" pitchFamily="49" charset="0"/>
              <a:ea typeface="华文楷体" panose="02010600040101010101" pitchFamily="2" charset="-122"/>
            </a:endParaRPr>
          </a:p>
        </p:txBody>
      </p:sp>
      <p:grpSp>
        <p:nvGrpSpPr>
          <p:cNvPr id="16" name="组合 15">
            <a:extLst>
              <a:ext uri="{FF2B5EF4-FFF2-40B4-BE49-F238E27FC236}">
                <a16:creationId xmlns:a16="http://schemas.microsoft.com/office/drawing/2014/main" id="{508B8F63-43E6-4A7B-82D8-298798D3FF0E}"/>
              </a:ext>
            </a:extLst>
          </p:cNvPr>
          <p:cNvGrpSpPr>
            <a:grpSpLocks/>
          </p:cNvGrpSpPr>
          <p:nvPr/>
        </p:nvGrpSpPr>
        <p:grpSpPr bwMode="auto">
          <a:xfrm>
            <a:off x="4983612" y="620688"/>
            <a:ext cx="4051814" cy="741937"/>
            <a:chOff x="3870258" y="358559"/>
            <a:chExt cx="4052799" cy="741167"/>
          </a:xfrm>
        </p:grpSpPr>
        <p:sp>
          <p:nvSpPr>
            <p:cNvPr id="17" name="文本框 16">
              <a:extLst>
                <a:ext uri="{FF2B5EF4-FFF2-40B4-BE49-F238E27FC236}">
                  <a16:creationId xmlns:a16="http://schemas.microsoft.com/office/drawing/2014/main" id="{40B025F1-D1FB-42D0-A0C4-314EC4A38191}"/>
                </a:ext>
              </a:extLst>
            </p:cNvPr>
            <p:cNvSpPr txBox="1">
              <a:spLocks noChangeArrowheads="1"/>
            </p:cNvSpPr>
            <p:nvPr/>
          </p:nvSpPr>
          <p:spPr bwMode="auto">
            <a:xfrm>
              <a:off x="3870258" y="358559"/>
              <a:ext cx="6655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3200">
                  <a:latin typeface="微软雅黑" panose="020B0503020204020204" pitchFamily="34" charset="-122"/>
                  <a:ea typeface="微软雅黑" panose="020B0503020204020204" pitchFamily="34" charset="-122"/>
                </a:rPr>
                <a:t>01</a:t>
              </a:r>
              <a:endParaRPr lang="zh-CN" altLang="en-US" sz="3200">
                <a:latin typeface="微软雅黑" panose="020B0503020204020204" pitchFamily="34" charset="-122"/>
                <a:ea typeface="微软雅黑" panose="020B0503020204020204" pitchFamily="34" charset="-122"/>
              </a:endParaRPr>
            </a:p>
          </p:txBody>
        </p:sp>
        <p:sp>
          <p:nvSpPr>
            <p:cNvPr id="18" name="矩形 11">
              <a:extLst>
                <a:ext uri="{FF2B5EF4-FFF2-40B4-BE49-F238E27FC236}">
                  <a16:creationId xmlns:a16="http://schemas.microsoft.com/office/drawing/2014/main" id="{3D7C77F0-1231-499B-A2BB-04674E904B1E}"/>
                </a:ext>
              </a:extLst>
            </p:cNvPr>
            <p:cNvSpPr/>
            <p:nvPr/>
          </p:nvSpPr>
          <p:spPr>
            <a:xfrm>
              <a:off x="4265641" y="707447"/>
              <a:ext cx="360450" cy="359988"/>
            </a:xfrm>
            <a:custGeom>
              <a:avLst/>
              <a:gdLst>
                <a:gd name="connsiteX0" fmla="*/ 0 w 674757"/>
                <a:gd name="connsiteY0" fmla="*/ 0 h 674757"/>
                <a:gd name="connsiteX1" fmla="*/ 674757 w 674757"/>
                <a:gd name="connsiteY1" fmla="*/ 0 h 674757"/>
                <a:gd name="connsiteX2" fmla="*/ 674757 w 674757"/>
                <a:gd name="connsiteY2" fmla="*/ 674757 h 674757"/>
                <a:gd name="connsiteX3" fmla="*/ 0 w 674757"/>
                <a:gd name="connsiteY3" fmla="*/ 674757 h 674757"/>
                <a:gd name="connsiteX4" fmla="*/ 0 w 674757"/>
                <a:gd name="connsiteY4" fmla="*/ 0 h 674757"/>
                <a:gd name="connsiteX0-1" fmla="*/ 0 w 674757"/>
                <a:gd name="connsiteY0-2" fmla="*/ 4693 h 679450"/>
                <a:gd name="connsiteX1-3" fmla="*/ 311339 w 674757"/>
                <a:gd name="connsiteY1-4" fmla="*/ 0 h 679450"/>
                <a:gd name="connsiteX2-5" fmla="*/ 674757 w 674757"/>
                <a:gd name="connsiteY2-6" fmla="*/ 4693 h 679450"/>
                <a:gd name="connsiteX3-7" fmla="*/ 674757 w 674757"/>
                <a:gd name="connsiteY3-8" fmla="*/ 679450 h 679450"/>
                <a:gd name="connsiteX4-9" fmla="*/ 0 w 674757"/>
                <a:gd name="connsiteY4-10" fmla="*/ 679450 h 679450"/>
                <a:gd name="connsiteX5" fmla="*/ 0 w 674757"/>
                <a:gd name="connsiteY5" fmla="*/ 4693 h 679450"/>
                <a:gd name="connsiteX0-11" fmla="*/ 6161 w 680918"/>
                <a:gd name="connsiteY0-12" fmla="*/ 4693 h 679450"/>
                <a:gd name="connsiteX1-13" fmla="*/ 317500 w 680918"/>
                <a:gd name="connsiteY1-14" fmla="*/ 0 h 679450"/>
                <a:gd name="connsiteX2-15" fmla="*/ 680918 w 680918"/>
                <a:gd name="connsiteY2-16" fmla="*/ 4693 h 679450"/>
                <a:gd name="connsiteX3-17" fmla="*/ 680918 w 680918"/>
                <a:gd name="connsiteY3-18" fmla="*/ 679450 h 679450"/>
                <a:gd name="connsiteX4-19" fmla="*/ 6161 w 680918"/>
                <a:gd name="connsiteY4-20" fmla="*/ 679450 h 679450"/>
                <a:gd name="connsiteX5-21" fmla="*/ 0 w 680918"/>
                <a:gd name="connsiteY5-22" fmla="*/ 292100 h 679450"/>
                <a:gd name="connsiteX6" fmla="*/ 6161 w 680918"/>
                <a:gd name="connsiteY6" fmla="*/ 4693 h 679450"/>
                <a:gd name="connsiteX0-23" fmla="*/ 317500 w 680918"/>
                <a:gd name="connsiteY0-24" fmla="*/ 0 h 679450"/>
                <a:gd name="connsiteX1-25" fmla="*/ 680918 w 680918"/>
                <a:gd name="connsiteY1-26" fmla="*/ 4693 h 679450"/>
                <a:gd name="connsiteX2-27" fmla="*/ 680918 w 680918"/>
                <a:gd name="connsiteY2-28" fmla="*/ 679450 h 679450"/>
                <a:gd name="connsiteX3-29" fmla="*/ 6161 w 680918"/>
                <a:gd name="connsiteY3-30" fmla="*/ 679450 h 679450"/>
                <a:gd name="connsiteX4-31" fmla="*/ 0 w 680918"/>
                <a:gd name="connsiteY4-32" fmla="*/ 292100 h 679450"/>
                <a:gd name="connsiteX5-33" fmla="*/ 97601 w 680918"/>
                <a:gd name="connsiteY5-34" fmla="*/ 96133 h 679450"/>
                <a:gd name="connsiteX0-35" fmla="*/ 317500 w 680918"/>
                <a:gd name="connsiteY0-36" fmla="*/ 0 h 679450"/>
                <a:gd name="connsiteX1-37" fmla="*/ 680918 w 680918"/>
                <a:gd name="connsiteY1-38" fmla="*/ 4693 h 679450"/>
                <a:gd name="connsiteX2-39" fmla="*/ 680918 w 680918"/>
                <a:gd name="connsiteY2-40" fmla="*/ 679450 h 679450"/>
                <a:gd name="connsiteX3-41" fmla="*/ 6161 w 680918"/>
                <a:gd name="connsiteY3-42" fmla="*/ 679450 h 679450"/>
                <a:gd name="connsiteX4-43" fmla="*/ 0 w 680918"/>
                <a:gd name="connsiteY4-44" fmla="*/ 292100 h 679450"/>
                <a:gd name="connsiteX5-45" fmla="*/ 2351 w 680918"/>
                <a:gd name="connsiteY5-46" fmla="*/ 280283 h 679450"/>
                <a:gd name="connsiteX0-47" fmla="*/ 317500 w 680918"/>
                <a:gd name="connsiteY0-48" fmla="*/ 0 h 679450"/>
                <a:gd name="connsiteX1-49" fmla="*/ 680918 w 680918"/>
                <a:gd name="connsiteY1-50" fmla="*/ 4693 h 679450"/>
                <a:gd name="connsiteX2-51" fmla="*/ 680918 w 680918"/>
                <a:gd name="connsiteY2-52" fmla="*/ 679450 h 679450"/>
                <a:gd name="connsiteX3-53" fmla="*/ 6161 w 680918"/>
                <a:gd name="connsiteY3-54" fmla="*/ 679450 h 679450"/>
                <a:gd name="connsiteX4-55" fmla="*/ 0 w 680918"/>
                <a:gd name="connsiteY4-56" fmla="*/ 292100 h 679450"/>
                <a:gd name="connsiteX5-57" fmla="*/ 5526 w 680918"/>
                <a:gd name="connsiteY5-58" fmla="*/ 248533 h 679450"/>
                <a:gd name="connsiteX0-59" fmla="*/ 314325 w 677743"/>
                <a:gd name="connsiteY0-60" fmla="*/ 0 h 679450"/>
                <a:gd name="connsiteX1-61" fmla="*/ 677743 w 677743"/>
                <a:gd name="connsiteY1-62" fmla="*/ 4693 h 679450"/>
                <a:gd name="connsiteX2-63" fmla="*/ 677743 w 677743"/>
                <a:gd name="connsiteY2-64" fmla="*/ 679450 h 679450"/>
                <a:gd name="connsiteX3-65" fmla="*/ 2986 w 677743"/>
                <a:gd name="connsiteY3-66" fmla="*/ 679450 h 679450"/>
                <a:gd name="connsiteX4-67" fmla="*/ 0 w 677743"/>
                <a:gd name="connsiteY4-68" fmla="*/ 292100 h 679450"/>
                <a:gd name="connsiteX5-69" fmla="*/ 2351 w 677743"/>
                <a:gd name="connsiteY5-70" fmla="*/ 248533 h 679450"/>
                <a:gd name="connsiteX0-71" fmla="*/ 315149 w 678567"/>
                <a:gd name="connsiteY0-72" fmla="*/ 0 h 679450"/>
                <a:gd name="connsiteX1-73" fmla="*/ 678567 w 678567"/>
                <a:gd name="connsiteY1-74" fmla="*/ 4693 h 679450"/>
                <a:gd name="connsiteX2-75" fmla="*/ 678567 w 678567"/>
                <a:gd name="connsiteY2-76" fmla="*/ 679450 h 679450"/>
                <a:gd name="connsiteX3-77" fmla="*/ 3810 w 678567"/>
                <a:gd name="connsiteY3-78" fmla="*/ 679450 h 679450"/>
                <a:gd name="connsiteX4-79" fmla="*/ 824 w 678567"/>
                <a:gd name="connsiteY4-80" fmla="*/ 292100 h 679450"/>
                <a:gd name="connsiteX5-81" fmla="*/ 0 w 678567"/>
                <a:gd name="connsiteY5-82" fmla="*/ 245358 h 679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78567" h="679450">
                  <a:moveTo>
                    <a:pt x="315149" y="0"/>
                  </a:moveTo>
                  <a:lnTo>
                    <a:pt x="678567" y="4693"/>
                  </a:lnTo>
                  <a:lnTo>
                    <a:pt x="678567" y="679450"/>
                  </a:lnTo>
                  <a:lnTo>
                    <a:pt x="3810" y="679450"/>
                  </a:lnTo>
                  <a:cubicBezTo>
                    <a:pt x="1756" y="550333"/>
                    <a:pt x="2878" y="421217"/>
                    <a:pt x="824" y="292100"/>
                  </a:cubicBezTo>
                  <a:cubicBezTo>
                    <a:pt x="2878" y="196298"/>
                    <a:pt x="0" y="245358"/>
                    <a:pt x="0" y="24535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19" name="文本框 18">
              <a:extLst>
                <a:ext uri="{FF2B5EF4-FFF2-40B4-BE49-F238E27FC236}">
                  <a16:creationId xmlns:a16="http://schemas.microsoft.com/office/drawing/2014/main" id="{2358F519-1CC4-42B3-9380-B3872579598E}"/>
                </a:ext>
              </a:extLst>
            </p:cNvPr>
            <p:cNvSpPr txBox="1"/>
            <p:nvPr/>
          </p:nvSpPr>
          <p:spPr>
            <a:xfrm>
              <a:off x="5275535" y="515558"/>
              <a:ext cx="2647522" cy="584168"/>
            </a:xfrm>
            <a:prstGeom prst="rect">
              <a:avLst/>
            </a:prstGeom>
            <a:noFill/>
          </p:spPr>
          <p:txBody>
            <a:bodyPr wrap="none">
              <a:spAutoFit/>
            </a:bodyPr>
            <a:lstStyle/>
            <a:p>
              <a:pPr>
                <a:defRPr/>
              </a:pPr>
              <a:r>
                <a:rPr lang="zh-CN" altLang="en-US" sz="3200" kern="0" dirty="0">
                  <a:solidFill>
                    <a:srgbClr val="FFFFFF"/>
                  </a:solidFill>
                  <a:latin typeface="Consolas" panose="020B0609020204030204" pitchFamily="49" charset="0"/>
                  <a:ea typeface="华文楷体" panose="02010600040101010101" pitchFamily="2" charset="-122"/>
                </a:rPr>
                <a:t>智慧社区简介</a:t>
              </a:r>
            </a:p>
          </p:txBody>
        </p:sp>
      </p:grpSp>
      <p:sp>
        <p:nvSpPr>
          <p:cNvPr id="20" name="任意多边形 19">
            <a:extLst>
              <a:ext uri="{FF2B5EF4-FFF2-40B4-BE49-F238E27FC236}">
                <a16:creationId xmlns:a16="http://schemas.microsoft.com/office/drawing/2014/main" id="{779F4A1D-8685-475B-81BE-0EF706AE04B9}"/>
              </a:ext>
            </a:extLst>
          </p:cNvPr>
          <p:cNvSpPr/>
          <p:nvPr>
            <p:custDataLst>
              <p:tags r:id="rId2"/>
            </p:custDataLst>
          </p:nvPr>
        </p:nvSpPr>
        <p:spPr>
          <a:xfrm>
            <a:off x="5932934" y="2121946"/>
            <a:ext cx="4564062" cy="557212"/>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a:defRPr/>
            </a:pPr>
            <a:endParaRPr lang="zh-CN" altLang="en-US" sz="2000" kern="0" dirty="0">
              <a:solidFill>
                <a:srgbClr val="FFFFFF"/>
              </a:solidFill>
              <a:latin typeface="Consolas" panose="020B0609020204030204" pitchFamily="49" charset="0"/>
              <a:ea typeface="华文楷体" panose="02010600040101010101" pitchFamily="2" charset="-122"/>
            </a:endParaRPr>
          </a:p>
        </p:txBody>
      </p:sp>
      <p:grpSp>
        <p:nvGrpSpPr>
          <p:cNvPr id="21" name="组合 20">
            <a:extLst>
              <a:ext uri="{FF2B5EF4-FFF2-40B4-BE49-F238E27FC236}">
                <a16:creationId xmlns:a16="http://schemas.microsoft.com/office/drawing/2014/main" id="{7A629C26-0FAB-482C-AC6A-C4D292F203F6}"/>
              </a:ext>
            </a:extLst>
          </p:cNvPr>
          <p:cNvGrpSpPr>
            <a:grpSpLocks/>
          </p:cNvGrpSpPr>
          <p:nvPr/>
        </p:nvGrpSpPr>
        <p:grpSpPr bwMode="auto">
          <a:xfrm>
            <a:off x="4964552" y="1929858"/>
            <a:ext cx="4872553" cy="741938"/>
            <a:chOff x="3870258" y="358559"/>
            <a:chExt cx="4871340" cy="741168"/>
          </a:xfrm>
        </p:grpSpPr>
        <p:sp>
          <p:nvSpPr>
            <p:cNvPr id="22" name="文本框 21">
              <a:extLst>
                <a:ext uri="{FF2B5EF4-FFF2-40B4-BE49-F238E27FC236}">
                  <a16:creationId xmlns:a16="http://schemas.microsoft.com/office/drawing/2014/main" id="{DA42C282-DC88-4E04-9432-7CFDA0E9F840}"/>
                </a:ext>
              </a:extLst>
            </p:cNvPr>
            <p:cNvSpPr txBox="1">
              <a:spLocks noChangeArrowheads="1"/>
            </p:cNvSpPr>
            <p:nvPr/>
          </p:nvSpPr>
          <p:spPr bwMode="auto">
            <a:xfrm>
              <a:off x="3870258" y="358559"/>
              <a:ext cx="6655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3200">
                  <a:latin typeface="微软雅黑" panose="020B0503020204020204" pitchFamily="34" charset="-122"/>
                  <a:ea typeface="微软雅黑" panose="020B0503020204020204" pitchFamily="34" charset="-122"/>
                </a:rPr>
                <a:t>02</a:t>
              </a:r>
              <a:endParaRPr lang="zh-CN" altLang="en-US" sz="3200">
                <a:latin typeface="微软雅黑" panose="020B0503020204020204" pitchFamily="34" charset="-122"/>
                <a:ea typeface="微软雅黑" panose="020B0503020204020204" pitchFamily="34" charset="-122"/>
              </a:endParaRPr>
            </a:p>
          </p:txBody>
        </p:sp>
        <p:sp>
          <p:nvSpPr>
            <p:cNvPr id="23" name="矩形 11">
              <a:extLst>
                <a:ext uri="{FF2B5EF4-FFF2-40B4-BE49-F238E27FC236}">
                  <a16:creationId xmlns:a16="http://schemas.microsoft.com/office/drawing/2014/main" id="{FA6274A0-9A7B-47C8-8691-6A1E194DE934}"/>
                </a:ext>
              </a:extLst>
            </p:cNvPr>
            <p:cNvSpPr/>
            <p:nvPr/>
          </p:nvSpPr>
          <p:spPr>
            <a:xfrm>
              <a:off x="4267034" y="707447"/>
              <a:ext cx="358686" cy="359989"/>
            </a:xfrm>
            <a:custGeom>
              <a:avLst/>
              <a:gdLst>
                <a:gd name="connsiteX0" fmla="*/ 0 w 674757"/>
                <a:gd name="connsiteY0" fmla="*/ 0 h 674757"/>
                <a:gd name="connsiteX1" fmla="*/ 674757 w 674757"/>
                <a:gd name="connsiteY1" fmla="*/ 0 h 674757"/>
                <a:gd name="connsiteX2" fmla="*/ 674757 w 674757"/>
                <a:gd name="connsiteY2" fmla="*/ 674757 h 674757"/>
                <a:gd name="connsiteX3" fmla="*/ 0 w 674757"/>
                <a:gd name="connsiteY3" fmla="*/ 674757 h 674757"/>
                <a:gd name="connsiteX4" fmla="*/ 0 w 674757"/>
                <a:gd name="connsiteY4" fmla="*/ 0 h 674757"/>
                <a:gd name="connsiteX0-1" fmla="*/ 0 w 674757"/>
                <a:gd name="connsiteY0-2" fmla="*/ 4693 h 679450"/>
                <a:gd name="connsiteX1-3" fmla="*/ 311339 w 674757"/>
                <a:gd name="connsiteY1-4" fmla="*/ 0 h 679450"/>
                <a:gd name="connsiteX2-5" fmla="*/ 674757 w 674757"/>
                <a:gd name="connsiteY2-6" fmla="*/ 4693 h 679450"/>
                <a:gd name="connsiteX3-7" fmla="*/ 674757 w 674757"/>
                <a:gd name="connsiteY3-8" fmla="*/ 679450 h 679450"/>
                <a:gd name="connsiteX4-9" fmla="*/ 0 w 674757"/>
                <a:gd name="connsiteY4-10" fmla="*/ 679450 h 679450"/>
                <a:gd name="connsiteX5" fmla="*/ 0 w 674757"/>
                <a:gd name="connsiteY5" fmla="*/ 4693 h 679450"/>
                <a:gd name="connsiteX0-11" fmla="*/ 6161 w 680918"/>
                <a:gd name="connsiteY0-12" fmla="*/ 4693 h 679450"/>
                <a:gd name="connsiteX1-13" fmla="*/ 317500 w 680918"/>
                <a:gd name="connsiteY1-14" fmla="*/ 0 h 679450"/>
                <a:gd name="connsiteX2-15" fmla="*/ 680918 w 680918"/>
                <a:gd name="connsiteY2-16" fmla="*/ 4693 h 679450"/>
                <a:gd name="connsiteX3-17" fmla="*/ 680918 w 680918"/>
                <a:gd name="connsiteY3-18" fmla="*/ 679450 h 679450"/>
                <a:gd name="connsiteX4-19" fmla="*/ 6161 w 680918"/>
                <a:gd name="connsiteY4-20" fmla="*/ 679450 h 679450"/>
                <a:gd name="connsiteX5-21" fmla="*/ 0 w 680918"/>
                <a:gd name="connsiteY5-22" fmla="*/ 292100 h 679450"/>
                <a:gd name="connsiteX6" fmla="*/ 6161 w 680918"/>
                <a:gd name="connsiteY6" fmla="*/ 4693 h 679450"/>
                <a:gd name="connsiteX0-23" fmla="*/ 317500 w 680918"/>
                <a:gd name="connsiteY0-24" fmla="*/ 0 h 679450"/>
                <a:gd name="connsiteX1-25" fmla="*/ 680918 w 680918"/>
                <a:gd name="connsiteY1-26" fmla="*/ 4693 h 679450"/>
                <a:gd name="connsiteX2-27" fmla="*/ 680918 w 680918"/>
                <a:gd name="connsiteY2-28" fmla="*/ 679450 h 679450"/>
                <a:gd name="connsiteX3-29" fmla="*/ 6161 w 680918"/>
                <a:gd name="connsiteY3-30" fmla="*/ 679450 h 679450"/>
                <a:gd name="connsiteX4-31" fmla="*/ 0 w 680918"/>
                <a:gd name="connsiteY4-32" fmla="*/ 292100 h 679450"/>
                <a:gd name="connsiteX5-33" fmla="*/ 97601 w 680918"/>
                <a:gd name="connsiteY5-34" fmla="*/ 96133 h 679450"/>
                <a:gd name="connsiteX0-35" fmla="*/ 317500 w 680918"/>
                <a:gd name="connsiteY0-36" fmla="*/ 0 h 679450"/>
                <a:gd name="connsiteX1-37" fmla="*/ 680918 w 680918"/>
                <a:gd name="connsiteY1-38" fmla="*/ 4693 h 679450"/>
                <a:gd name="connsiteX2-39" fmla="*/ 680918 w 680918"/>
                <a:gd name="connsiteY2-40" fmla="*/ 679450 h 679450"/>
                <a:gd name="connsiteX3-41" fmla="*/ 6161 w 680918"/>
                <a:gd name="connsiteY3-42" fmla="*/ 679450 h 679450"/>
                <a:gd name="connsiteX4-43" fmla="*/ 0 w 680918"/>
                <a:gd name="connsiteY4-44" fmla="*/ 292100 h 679450"/>
                <a:gd name="connsiteX5-45" fmla="*/ 2351 w 680918"/>
                <a:gd name="connsiteY5-46" fmla="*/ 280283 h 679450"/>
                <a:gd name="connsiteX0-47" fmla="*/ 317500 w 680918"/>
                <a:gd name="connsiteY0-48" fmla="*/ 0 h 679450"/>
                <a:gd name="connsiteX1-49" fmla="*/ 680918 w 680918"/>
                <a:gd name="connsiteY1-50" fmla="*/ 4693 h 679450"/>
                <a:gd name="connsiteX2-51" fmla="*/ 680918 w 680918"/>
                <a:gd name="connsiteY2-52" fmla="*/ 679450 h 679450"/>
                <a:gd name="connsiteX3-53" fmla="*/ 6161 w 680918"/>
                <a:gd name="connsiteY3-54" fmla="*/ 679450 h 679450"/>
                <a:gd name="connsiteX4-55" fmla="*/ 0 w 680918"/>
                <a:gd name="connsiteY4-56" fmla="*/ 292100 h 679450"/>
                <a:gd name="connsiteX5-57" fmla="*/ 5526 w 680918"/>
                <a:gd name="connsiteY5-58" fmla="*/ 248533 h 679450"/>
                <a:gd name="connsiteX0-59" fmla="*/ 314325 w 677743"/>
                <a:gd name="connsiteY0-60" fmla="*/ 0 h 679450"/>
                <a:gd name="connsiteX1-61" fmla="*/ 677743 w 677743"/>
                <a:gd name="connsiteY1-62" fmla="*/ 4693 h 679450"/>
                <a:gd name="connsiteX2-63" fmla="*/ 677743 w 677743"/>
                <a:gd name="connsiteY2-64" fmla="*/ 679450 h 679450"/>
                <a:gd name="connsiteX3-65" fmla="*/ 2986 w 677743"/>
                <a:gd name="connsiteY3-66" fmla="*/ 679450 h 679450"/>
                <a:gd name="connsiteX4-67" fmla="*/ 0 w 677743"/>
                <a:gd name="connsiteY4-68" fmla="*/ 292100 h 679450"/>
                <a:gd name="connsiteX5-69" fmla="*/ 2351 w 677743"/>
                <a:gd name="connsiteY5-70" fmla="*/ 248533 h 679450"/>
                <a:gd name="connsiteX0-71" fmla="*/ 315149 w 678567"/>
                <a:gd name="connsiteY0-72" fmla="*/ 0 h 679450"/>
                <a:gd name="connsiteX1-73" fmla="*/ 678567 w 678567"/>
                <a:gd name="connsiteY1-74" fmla="*/ 4693 h 679450"/>
                <a:gd name="connsiteX2-75" fmla="*/ 678567 w 678567"/>
                <a:gd name="connsiteY2-76" fmla="*/ 679450 h 679450"/>
                <a:gd name="connsiteX3-77" fmla="*/ 3810 w 678567"/>
                <a:gd name="connsiteY3-78" fmla="*/ 679450 h 679450"/>
                <a:gd name="connsiteX4-79" fmla="*/ 824 w 678567"/>
                <a:gd name="connsiteY4-80" fmla="*/ 292100 h 679450"/>
                <a:gd name="connsiteX5-81" fmla="*/ 0 w 678567"/>
                <a:gd name="connsiteY5-82" fmla="*/ 245358 h 679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78567" h="679450">
                  <a:moveTo>
                    <a:pt x="315149" y="0"/>
                  </a:moveTo>
                  <a:lnTo>
                    <a:pt x="678567" y="4693"/>
                  </a:lnTo>
                  <a:lnTo>
                    <a:pt x="678567" y="679450"/>
                  </a:lnTo>
                  <a:lnTo>
                    <a:pt x="3810" y="679450"/>
                  </a:lnTo>
                  <a:cubicBezTo>
                    <a:pt x="1756" y="550333"/>
                    <a:pt x="2878" y="421217"/>
                    <a:pt x="824" y="292100"/>
                  </a:cubicBezTo>
                  <a:cubicBezTo>
                    <a:pt x="2878" y="196298"/>
                    <a:pt x="0" y="245358"/>
                    <a:pt x="0" y="24535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24" name="文本框 23">
              <a:extLst>
                <a:ext uri="{FF2B5EF4-FFF2-40B4-BE49-F238E27FC236}">
                  <a16:creationId xmlns:a16="http://schemas.microsoft.com/office/drawing/2014/main" id="{15FB8F89-527D-4658-9D5A-1FDF88B8F41A}"/>
                </a:ext>
              </a:extLst>
            </p:cNvPr>
            <p:cNvSpPr txBox="1"/>
            <p:nvPr/>
          </p:nvSpPr>
          <p:spPr>
            <a:xfrm>
              <a:off x="5274845" y="515559"/>
              <a:ext cx="3466753" cy="584168"/>
            </a:xfrm>
            <a:prstGeom prst="rect">
              <a:avLst/>
            </a:prstGeom>
            <a:noFill/>
          </p:spPr>
          <p:txBody>
            <a:bodyPr wrap="none">
              <a:spAutoFit/>
            </a:bodyPr>
            <a:lstStyle/>
            <a:p>
              <a:pPr>
                <a:defRPr/>
              </a:pPr>
              <a:r>
                <a:rPr lang="zh-CN" altLang="en-US" sz="3200" kern="0" dirty="0">
                  <a:solidFill>
                    <a:srgbClr val="FFFFFF"/>
                  </a:solidFill>
                  <a:latin typeface="Consolas" panose="020B0609020204030204" pitchFamily="49" charset="0"/>
                  <a:ea typeface="华文楷体" panose="02010600040101010101" pitchFamily="2" charset="-122"/>
                </a:rPr>
                <a:t>智慧社区标准方案</a:t>
              </a:r>
            </a:p>
          </p:txBody>
        </p:sp>
      </p:grpSp>
      <p:sp>
        <p:nvSpPr>
          <p:cNvPr id="25" name="任意多边形 32">
            <a:extLst>
              <a:ext uri="{FF2B5EF4-FFF2-40B4-BE49-F238E27FC236}">
                <a16:creationId xmlns:a16="http://schemas.microsoft.com/office/drawing/2014/main" id="{B39C8C00-3CAD-44F0-9C6A-150E5C012BA9}"/>
              </a:ext>
            </a:extLst>
          </p:cNvPr>
          <p:cNvSpPr/>
          <p:nvPr>
            <p:custDataLst>
              <p:tags r:id="rId3"/>
            </p:custDataLst>
          </p:nvPr>
        </p:nvSpPr>
        <p:spPr>
          <a:xfrm>
            <a:off x="5951984" y="3460878"/>
            <a:ext cx="4562475" cy="557212"/>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a:defRPr/>
            </a:pPr>
            <a:endParaRPr lang="zh-CN" altLang="en-US" sz="2000" kern="0" dirty="0">
              <a:solidFill>
                <a:srgbClr val="FFFFFF"/>
              </a:solidFill>
              <a:latin typeface="Consolas" panose="020B0609020204030204" pitchFamily="49" charset="0"/>
              <a:ea typeface="华文楷体" panose="02010600040101010101" pitchFamily="2" charset="-122"/>
            </a:endParaRPr>
          </a:p>
        </p:txBody>
      </p:sp>
      <p:grpSp>
        <p:nvGrpSpPr>
          <p:cNvPr id="26" name="组合 25">
            <a:extLst>
              <a:ext uri="{FF2B5EF4-FFF2-40B4-BE49-F238E27FC236}">
                <a16:creationId xmlns:a16="http://schemas.microsoft.com/office/drawing/2014/main" id="{FADB979A-22F0-4ACB-B2C0-12379CE77345}"/>
              </a:ext>
            </a:extLst>
          </p:cNvPr>
          <p:cNvGrpSpPr>
            <a:grpSpLocks/>
          </p:cNvGrpSpPr>
          <p:nvPr/>
        </p:nvGrpSpPr>
        <p:grpSpPr bwMode="auto">
          <a:xfrm>
            <a:off x="4983609" y="3268790"/>
            <a:ext cx="4872551" cy="741938"/>
            <a:chOff x="3870258" y="358559"/>
            <a:chExt cx="4873736" cy="742755"/>
          </a:xfrm>
        </p:grpSpPr>
        <p:sp>
          <p:nvSpPr>
            <p:cNvPr id="27" name="文本框 26">
              <a:extLst>
                <a:ext uri="{FF2B5EF4-FFF2-40B4-BE49-F238E27FC236}">
                  <a16:creationId xmlns:a16="http://schemas.microsoft.com/office/drawing/2014/main" id="{F0EFF41D-4C27-4757-A163-C031BB7E7423}"/>
                </a:ext>
              </a:extLst>
            </p:cNvPr>
            <p:cNvSpPr txBox="1">
              <a:spLocks noChangeArrowheads="1"/>
            </p:cNvSpPr>
            <p:nvPr/>
          </p:nvSpPr>
          <p:spPr bwMode="auto">
            <a:xfrm>
              <a:off x="3870258" y="358559"/>
              <a:ext cx="6655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3200">
                  <a:latin typeface="微软雅黑" panose="020B0503020204020204" pitchFamily="34" charset="-122"/>
                  <a:ea typeface="微软雅黑" panose="020B0503020204020204" pitchFamily="34" charset="-122"/>
                </a:rPr>
                <a:t>03</a:t>
              </a:r>
              <a:endParaRPr lang="zh-CN" altLang="en-US" sz="3200">
                <a:latin typeface="微软雅黑" panose="020B0503020204020204" pitchFamily="34" charset="-122"/>
                <a:ea typeface="微软雅黑" panose="020B0503020204020204" pitchFamily="34" charset="-122"/>
              </a:endParaRPr>
            </a:p>
          </p:txBody>
        </p:sp>
        <p:sp>
          <p:nvSpPr>
            <p:cNvPr id="28" name="矩形 11">
              <a:extLst>
                <a:ext uri="{FF2B5EF4-FFF2-40B4-BE49-F238E27FC236}">
                  <a16:creationId xmlns:a16="http://schemas.microsoft.com/office/drawing/2014/main" id="{D5DD4E79-E4E5-4AC3-BDE7-4D7B8F6FA333}"/>
                </a:ext>
              </a:extLst>
            </p:cNvPr>
            <p:cNvSpPr/>
            <p:nvPr/>
          </p:nvSpPr>
          <p:spPr>
            <a:xfrm>
              <a:off x="4265641" y="708193"/>
              <a:ext cx="360450" cy="359170"/>
            </a:xfrm>
            <a:custGeom>
              <a:avLst/>
              <a:gdLst>
                <a:gd name="connsiteX0" fmla="*/ 0 w 674757"/>
                <a:gd name="connsiteY0" fmla="*/ 0 h 674757"/>
                <a:gd name="connsiteX1" fmla="*/ 674757 w 674757"/>
                <a:gd name="connsiteY1" fmla="*/ 0 h 674757"/>
                <a:gd name="connsiteX2" fmla="*/ 674757 w 674757"/>
                <a:gd name="connsiteY2" fmla="*/ 674757 h 674757"/>
                <a:gd name="connsiteX3" fmla="*/ 0 w 674757"/>
                <a:gd name="connsiteY3" fmla="*/ 674757 h 674757"/>
                <a:gd name="connsiteX4" fmla="*/ 0 w 674757"/>
                <a:gd name="connsiteY4" fmla="*/ 0 h 674757"/>
                <a:gd name="connsiteX0-1" fmla="*/ 0 w 674757"/>
                <a:gd name="connsiteY0-2" fmla="*/ 4693 h 679450"/>
                <a:gd name="connsiteX1-3" fmla="*/ 311339 w 674757"/>
                <a:gd name="connsiteY1-4" fmla="*/ 0 h 679450"/>
                <a:gd name="connsiteX2-5" fmla="*/ 674757 w 674757"/>
                <a:gd name="connsiteY2-6" fmla="*/ 4693 h 679450"/>
                <a:gd name="connsiteX3-7" fmla="*/ 674757 w 674757"/>
                <a:gd name="connsiteY3-8" fmla="*/ 679450 h 679450"/>
                <a:gd name="connsiteX4-9" fmla="*/ 0 w 674757"/>
                <a:gd name="connsiteY4-10" fmla="*/ 679450 h 679450"/>
                <a:gd name="connsiteX5" fmla="*/ 0 w 674757"/>
                <a:gd name="connsiteY5" fmla="*/ 4693 h 679450"/>
                <a:gd name="connsiteX0-11" fmla="*/ 6161 w 680918"/>
                <a:gd name="connsiteY0-12" fmla="*/ 4693 h 679450"/>
                <a:gd name="connsiteX1-13" fmla="*/ 317500 w 680918"/>
                <a:gd name="connsiteY1-14" fmla="*/ 0 h 679450"/>
                <a:gd name="connsiteX2-15" fmla="*/ 680918 w 680918"/>
                <a:gd name="connsiteY2-16" fmla="*/ 4693 h 679450"/>
                <a:gd name="connsiteX3-17" fmla="*/ 680918 w 680918"/>
                <a:gd name="connsiteY3-18" fmla="*/ 679450 h 679450"/>
                <a:gd name="connsiteX4-19" fmla="*/ 6161 w 680918"/>
                <a:gd name="connsiteY4-20" fmla="*/ 679450 h 679450"/>
                <a:gd name="connsiteX5-21" fmla="*/ 0 w 680918"/>
                <a:gd name="connsiteY5-22" fmla="*/ 292100 h 679450"/>
                <a:gd name="connsiteX6" fmla="*/ 6161 w 680918"/>
                <a:gd name="connsiteY6" fmla="*/ 4693 h 679450"/>
                <a:gd name="connsiteX0-23" fmla="*/ 317500 w 680918"/>
                <a:gd name="connsiteY0-24" fmla="*/ 0 h 679450"/>
                <a:gd name="connsiteX1-25" fmla="*/ 680918 w 680918"/>
                <a:gd name="connsiteY1-26" fmla="*/ 4693 h 679450"/>
                <a:gd name="connsiteX2-27" fmla="*/ 680918 w 680918"/>
                <a:gd name="connsiteY2-28" fmla="*/ 679450 h 679450"/>
                <a:gd name="connsiteX3-29" fmla="*/ 6161 w 680918"/>
                <a:gd name="connsiteY3-30" fmla="*/ 679450 h 679450"/>
                <a:gd name="connsiteX4-31" fmla="*/ 0 w 680918"/>
                <a:gd name="connsiteY4-32" fmla="*/ 292100 h 679450"/>
                <a:gd name="connsiteX5-33" fmla="*/ 97601 w 680918"/>
                <a:gd name="connsiteY5-34" fmla="*/ 96133 h 679450"/>
                <a:gd name="connsiteX0-35" fmla="*/ 317500 w 680918"/>
                <a:gd name="connsiteY0-36" fmla="*/ 0 h 679450"/>
                <a:gd name="connsiteX1-37" fmla="*/ 680918 w 680918"/>
                <a:gd name="connsiteY1-38" fmla="*/ 4693 h 679450"/>
                <a:gd name="connsiteX2-39" fmla="*/ 680918 w 680918"/>
                <a:gd name="connsiteY2-40" fmla="*/ 679450 h 679450"/>
                <a:gd name="connsiteX3-41" fmla="*/ 6161 w 680918"/>
                <a:gd name="connsiteY3-42" fmla="*/ 679450 h 679450"/>
                <a:gd name="connsiteX4-43" fmla="*/ 0 w 680918"/>
                <a:gd name="connsiteY4-44" fmla="*/ 292100 h 679450"/>
                <a:gd name="connsiteX5-45" fmla="*/ 2351 w 680918"/>
                <a:gd name="connsiteY5-46" fmla="*/ 280283 h 679450"/>
                <a:gd name="connsiteX0-47" fmla="*/ 317500 w 680918"/>
                <a:gd name="connsiteY0-48" fmla="*/ 0 h 679450"/>
                <a:gd name="connsiteX1-49" fmla="*/ 680918 w 680918"/>
                <a:gd name="connsiteY1-50" fmla="*/ 4693 h 679450"/>
                <a:gd name="connsiteX2-51" fmla="*/ 680918 w 680918"/>
                <a:gd name="connsiteY2-52" fmla="*/ 679450 h 679450"/>
                <a:gd name="connsiteX3-53" fmla="*/ 6161 w 680918"/>
                <a:gd name="connsiteY3-54" fmla="*/ 679450 h 679450"/>
                <a:gd name="connsiteX4-55" fmla="*/ 0 w 680918"/>
                <a:gd name="connsiteY4-56" fmla="*/ 292100 h 679450"/>
                <a:gd name="connsiteX5-57" fmla="*/ 5526 w 680918"/>
                <a:gd name="connsiteY5-58" fmla="*/ 248533 h 679450"/>
                <a:gd name="connsiteX0-59" fmla="*/ 314325 w 677743"/>
                <a:gd name="connsiteY0-60" fmla="*/ 0 h 679450"/>
                <a:gd name="connsiteX1-61" fmla="*/ 677743 w 677743"/>
                <a:gd name="connsiteY1-62" fmla="*/ 4693 h 679450"/>
                <a:gd name="connsiteX2-63" fmla="*/ 677743 w 677743"/>
                <a:gd name="connsiteY2-64" fmla="*/ 679450 h 679450"/>
                <a:gd name="connsiteX3-65" fmla="*/ 2986 w 677743"/>
                <a:gd name="connsiteY3-66" fmla="*/ 679450 h 679450"/>
                <a:gd name="connsiteX4-67" fmla="*/ 0 w 677743"/>
                <a:gd name="connsiteY4-68" fmla="*/ 292100 h 679450"/>
                <a:gd name="connsiteX5-69" fmla="*/ 2351 w 677743"/>
                <a:gd name="connsiteY5-70" fmla="*/ 248533 h 679450"/>
                <a:gd name="connsiteX0-71" fmla="*/ 315149 w 678567"/>
                <a:gd name="connsiteY0-72" fmla="*/ 0 h 679450"/>
                <a:gd name="connsiteX1-73" fmla="*/ 678567 w 678567"/>
                <a:gd name="connsiteY1-74" fmla="*/ 4693 h 679450"/>
                <a:gd name="connsiteX2-75" fmla="*/ 678567 w 678567"/>
                <a:gd name="connsiteY2-76" fmla="*/ 679450 h 679450"/>
                <a:gd name="connsiteX3-77" fmla="*/ 3810 w 678567"/>
                <a:gd name="connsiteY3-78" fmla="*/ 679450 h 679450"/>
                <a:gd name="connsiteX4-79" fmla="*/ 824 w 678567"/>
                <a:gd name="connsiteY4-80" fmla="*/ 292100 h 679450"/>
                <a:gd name="connsiteX5-81" fmla="*/ 0 w 678567"/>
                <a:gd name="connsiteY5-82" fmla="*/ 245358 h 679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78567" h="679450">
                  <a:moveTo>
                    <a:pt x="315149" y="0"/>
                  </a:moveTo>
                  <a:lnTo>
                    <a:pt x="678567" y="4693"/>
                  </a:lnTo>
                  <a:lnTo>
                    <a:pt x="678567" y="679450"/>
                  </a:lnTo>
                  <a:lnTo>
                    <a:pt x="3810" y="679450"/>
                  </a:lnTo>
                  <a:cubicBezTo>
                    <a:pt x="1756" y="550333"/>
                    <a:pt x="2878" y="421217"/>
                    <a:pt x="824" y="292100"/>
                  </a:cubicBezTo>
                  <a:cubicBezTo>
                    <a:pt x="2878" y="196298"/>
                    <a:pt x="0" y="245358"/>
                    <a:pt x="0" y="24535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29" name="文本框 28">
              <a:extLst>
                <a:ext uri="{FF2B5EF4-FFF2-40B4-BE49-F238E27FC236}">
                  <a16:creationId xmlns:a16="http://schemas.microsoft.com/office/drawing/2014/main" id="{3EF97BF9-072B-483E-A526-0E443615F20F}"/>
                </a:ext>
              </a:extLst>
            </p:cNvPr>
            <p:cNvSpPr txBox="1"/>
            <p:nvPr/>
          </p:nvSpPr>
          <p:spPr>
            <a:xfrm>
              <a:off x="5275535" y="515895"/>
              <a:ext cx="3468459" cy="585419"/>
            </a:xfrm>
            <a:prstGeom prst="rect">
              <a:avLst/>
            </a:prstGeom>
            <a:noFill/>
          </p:spPr>
          <p:txBody>
            <a:bodyPr wrap="none">
              <a:spAutoFit/>
            </a:bodyPr>
            <a:lstStyle/>
            <a:p>
              <a:pPr>
                <a:defRPr/>
              </a:pPr>
              <a:r>
                <a:rPr lang="zh-CN" altLang="en-US" sz="3200" kern="0" dirty="0">
                  <a:solidFill>
                    <a:srgbClr val="FFFFFF"/>
                  </a:solidFill>
                  <a:latin typeface="Consolas" panose="020B0609020204030204" pitchFamily="49" charset="0"/>
                  <a:ea typeface="华文楷体" panose="02010600040101010101" pitchFamily="2" charset="-122"/>
                </a:rPr>
                <a:t>智慧社区案例总结</a:t>
              </a:r>
              <a:endParaRPr lang="zh-CN" altLang="en-US" sz="1600" kern="0" dirty="0">
                <a:solidFill>
                  <a:srgbClr val="C00000"/>
                </a:solidFill>
                <a:latin typeface="Consolas" panose="020B0609020204030204" pitchFamily="49" charset="0"/>
                <a:ea typeface="华文楷体" panose="02010600040101010101" pitchFamily="2" charset="-122"/>
              </a:endParaRPr>
            </a:p>
          </p:txBody>
        </p:sp>
      </p:grpSp>
      <p:sp>
        <p:nvSpPr>
          <p:cNvPr id="35" name="任意多边形 42">
            <a:extLst>
              <a:ext uri="{FF2B5EF4-FFF2-40B4-BE49-F238E27FC236}">
                <a16:creationId xmlns:a16="http://schemas.microsoft.com/office/drawing/2014/main" id="{D0656546-AF22-4A94-9AD3-25F695358D34}"/>
              </a:ext>
            </a:extLst>
          </p:cNvPr>
          <p:cNvSpPr/>
          <p:nvPr>
            <p:custDataLst>
              <p:tags r:id="rId4"/>
            </p:custDataLst>
          </p:nvPr>
        </p:nvSpPr>
        <p:spPr>
          <a:xfrm>
            <a:off x="5932934" y="4829030"/>
            <a:ext cx="4562475" cy="557212"/>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a:defRPr/>
            </a:pPr>
            <a:endParaRPr lang="zh-CN" altLang="en-US" sz="2000" kern="0" dirty="0">
              <a:solidFill>
                <a:srgbClr val="FFFFFF"/>
              </a:solidFill>
              <a:latin typeface="Consolas" panose="020B0609020204030204" pitchFamily="49" charset="0"/>
              <a:ea typeface="华文楷体" panose="02010600040101010101" pitchFamily="2" charset="-122"/>
            </a:endParaRPr>
          </a:p>
        </p:txBody>
      </p:sp>
      <p:grpSp>
        <p:nvGrpSpPr>
          <p:cNvPr id="36" name="组合 30">
            <a:extLst>
              <a:ext uri="{FF2B5EF4-FFF2-40B4-BE49-F238E27FC236}">
                <a16:creationId xmlns:a16="http://schemas.microsoft.com/office/drawing/2014/main" id="{AA34E5E2-84E1-4AED-BCBB-F80278EECCE0}"/>
              </a:ext>
            </a:extLst>
          </p:cNvPr>
          <p:cNvGrpSpPr>
            <a:grpSpLocks/>
          </p:cNvGrpSpPr>
          <p:nvPr/>
        </p:nvGrpSpPr>
        <p:grpSpPr bwMode="auto">
          <a:xfrm>
            <a:off x="4964559" y="4636942"/>
            <a:ext cx="4872552" cy="741938"/>
            <a:chOff x="3870258" y="358559"/>
            <a:chExt cx="4874510" cy="740157"/>
          </a:xfrm>
        </p:grpSpPr>
        <p:sp>
          <p:nvSpPr>
            <p:cNvPr id="37" name="文本框 31">
              <a:extLst>
                <a:ext uri="{FF2B5EF4-FFF2-40B4-BE49-F238E27FC236}">
                  <a16:creationId xmlns:a16="http://schemas.microsoft.com/office/drawing/2014/main" id="{6C4E9702-35C5-4E2E-81EF-86B537012DBC}"/>
                </a:ext>
              </a:extLst>
            </p:cNvPr>
            <p:cNvSpPr txBox="1">
              <a:spLocks noChangeArrowheads="1"/>
            </p:cNvSpPr>
            <p:nvPr/>
          </p:nvSpPr>
          <p:spPr bwMode="auto">
            <a:xfrm>
              <a:off x="3870258" y="358559"/>
              <a:ext cx="665728" cy="5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3200">
                  <a:latin typeface="微软雅黑" panose="020B0503020204020204" pitchFamily="34" charset="-122"/>
                  <a:ea typeface="微软雅黑" panose="020B0503020204020204" pitchFamily="34" charset="-122"/>
                </a:rPr>
                <a:t>04</a:t>
              </a:r>
              <a:endParaRPr lang="zh-CN" altLang="en-US" sz="3200">
                <a:latin typeface="微软雅黑" panose="020B0503020204020204" pitchFamily="34" charset="-122"/>
                <a:ea typeface="微软雅黑" panose="020B0503020204020204" pitchFamily="34" charset="-122"/>
              </a:endParaRPr>
            </a:p>
          </p:txBody>
        </p:sp>
        <p:sp>
          <p:nvSpPr>
            <p:cNvPr id="38" name="矩形 11">
              <a:extLst>
                <a:ext uri="{FF2B5EF4-FFF2-40B4-BE49-F238E27FC236}">
                  <a16:creationId xmlns:a16="http://schemas.microsoft.com/office/drawing/2014/main" id="{03871BBD-C948-4836-87CC-95EAC63EE790}"/>
                </a:ext>
              </a:extLst>
            </p:cNvPr>
            <p:cNvSpPr/>
            <p:nvPr/>
          </p:nvSpPr>
          <p:spPr>
            <a:xfrm>
              <a:off x="4265704" y="706971"/>
              <a:ext cx="360508" cy="361081"/>
            </a:xfrm>
            <a:custGeom>
              <a:avLst/>
              <a:gdLst>
                <a:gd name="connsiteX0" fmla="*/ 0 w 674757"/>
                <a:gd name="connsiteY0" fmla="*/ 0 h 674757"/>
                <a:gd name="connsiteX1" fmla="*/ 674757 w 674757"/>
                <a:gd name="connsiteY1" fmla="*/ 0 h 674757"/>
                <a:gd name="connsiteX2" fmla="*/ 674757 w 674757"/>
                <a:gd name="connsiteY2" fmla="*/ 674757 h 674757"/>
                <a:gd name="connsiteX3" fmla="*/ 0 w 674757"/>
                <a:gd name="connsiteY3" fmla="*/ 674757 h 674757"/>
                <a:gd name="connsiteX4" fmla="*/ 0 w 674757"/>
                <a:gd name="connsiteY4" fmla="*/ 0 h 674757"/>
                <a:gd name="connsiteX0-1" fmla="*/ 0 w 674757"/>
                <a:gd name="connsiteY0-2" fmla="*/ 4693 h 679450"/>
                <a:gd name="connsiteX1-3" fmla="*/ 311339 w 674757"/>
                <a:gd name="connsiteY1-4" fmla="*/ 0 h 679450"/>
                <a:gd name="connsiteX2-5" fmla="*/ 674757 w 674757"/>
                <a:gd name="connsiteY2-6" fmla="*/ 4693 h 679450"/>
                <a:gd name="connsiteX3-7" fmla="*/ 674757 w 674757"/>
                <a:gd name="connsiteY3-8" fmla="*/ 679450 h 679450"/>
                <a:gd name="connsiteX4-9" fmla="*/ 0 w 674757"/>
                <a:gd name="connsiteY4-10" fmla="*/ 679450 h 679450"/>
                <a:gd name="connsiteX5" fmla="*/ 0 w 674757"/>
                <a:gd name="connsiteY5" fmla="*/ 4693 h 679450"/>
                <a:gd name="connsiteX0-11" fmla="*/ 6161 w 680918"/>
                <a:gd name="connsiteY0-12" fmla="*/ 4693 h 679450"/>
                <a:gd name="connsiteX1-13" fmla="*/ 317500 w 680918"/>
                <a:gd name="connsiteY1-14" fmla="*/ 0 h 679450"/>
                <a:gd name="connsiteX2-15" fmla="*/ 680918 w 680918"/>
                <a:gd name="connsiteY2-16" fmla="*/ 4693 h 679450"/>
                <a:gd name="connsiteX3-17" fmla="*/ 680918 w 680918"/>
                <a:gd name="connsiteY3-18" fmla="*/ 679450 h 679450"/>
                <a:gd name="connsiteX4-19" fmla="*/ 6161 w 680918"/>
                <a:gd name="connsiteY4-20" fmla="*/ 679450 h 679450"/>
                <a:gd name="connsiteX5-21" fmla="*/ 0 w 680918"/>
                <a:gd name="connsiteY5-22" fmla="*/ 292100 h 679450"/>
                <a:gd name="connsiteX6" fmla="*/ 6161 w 680918"/>
                <a:gd name="connsiteY6" fmla="*/ 4693 h 679450"/>
                <a:gd name="connsiteX0-23" fmla="*/ 317500 w 680918"/>
                <a:gd name="connsiteY0-24" fmla="*/ 0 h 679450"/>
                <a:gd name="connsiteX1-25" fmla="*/ 680918 w 680918"/>
                <a:gd name="connsiteY1-26" fmla="*/ 4693 h 679450"/>
                <a:gd name="connsiteX2-27" fmla="*/ 680918 w 680918"/>
                <a:gd name="connsiteY2-28" fmla="*/ 679450 h 679450"/>
                <a:gd name="connsiteX3-29" fmla="*/ 6161 w 680918"/>
                <a:gd name="connsiteY3-30" fmla="*/ 679450 h 679450"/>
                <a:gd name="connsiteX4-31" fmla="*/ 0 w 680918"/>
                <a:gd name="connsiteY4-32" fmla="*/ 292100 h 679450"/>
                <a:gd name="connsiteX5-33" fmla="*/ 97601 w 680918"/>
                <a:gd name="connsiteY5-34" fmla="*/ 96133 h 679450"/>
                <a:gd name="connsiteX0-35" fmla="*/ 317500 w 680918"/>
                <a:gd name="connsiteY0-36" fmla="*/ 0 h 679450"/>
                <a:gd name="connsiteX1-37" fmla="*/ 680918 w 680918"/>
                <a:gd name="connsiteY1-38" fmla="*/ 4693 h 679450"/>
                <a:gd name="connsiteX2-39" fmla="*/ 680918 w 680918"/>
                <a:gd name="connsiteY2-40" fmla="*/ 679450 h 679450"/>
                <a:gd name="connsiteX3-41" fmla="*/ 6161 w 680918"/>
                <a:gd name="connsiteY3-42" fmla="*/ 679450 h 679450"/>
                <a:gd name="connsiteX4-43" fmla="*/ 0 w 680918"/>
                <a:gd name="connsiteY4-44" fmla="*/ 292100 h 679450"/>
                <a:gd name="connsiteX5-45" fmla="*/ 2351 w 680918"/>
                <a:gd name="connsiteY5-46" fmla="*/ 280283 h 679450"/>
                <a:gd name="connsiteX0-47" fmla="*/ 317500 w 680918"/>
                <a:gd name="connsiteY0-48" fmla="*/ 0 h 679450"/>
                <a:gd name="connsiteX1-49" fmla="*/ 680918 w 680918"/>
                <a:gd name="connsiteY1-50" fmla="*/ 4693 h 679450"/>
                <a:gd name="connsiteX2-51" fmla="*/ 680918 w 680918"/>
                <a:gd name="connsiteY2-52" fmla="*/ 679450 h 679450"/>
                <a:gd name="connsiteX3-53" fmla="*/ 6161 w 680918"/>
                <a:gd name="connsiteY3-54" fmla="*/ 679450 h 679450"/>
                <a:gd name="connsiteX4-55" fmla="*/ 0 w 680918"/>
                <a:gd name="connsiteY4-56" fmla="*/ 292100 h 679450"/>
                <a:gd name="connsiteX5-57" fmla="*/ 5526 w 680918"/>
                <a:gd name="connsiteY5-58" fmla="*/ 248533 h 679450"/>
                <a:gd name="connsiteX0-59" fmla="*/ 314325 w 677743"/>
                <a:gd name="connsiteY0-60" fmla="*/ 0 h 679450"/>
                <a:gd name="connsiteX1-61" fmla="*/ 677743 w 677743"/>
                <a:gd name="connsiteY1-62" fmla="*/ 4693 h 679450"/>
                <a:gd name="connsiteX2-63" fmla="*/ 677743 w 677743"/>
                <a:gd name="connsiteY2-64" fmla="*/ 679450 h 679450"/>
                <a:gd name="connsiteX3-65" fmla="*/ 2986 w 677743"/>
                <a:gd name="connsiteY3-66" fmla="*/ 679450 h 679450"/>
                <a:gd name="connsiteX4-67" fmla="*/ 0 w 677743"/>
                <a:gd name="connsiteY4-68" fmla="*/ 292100 h 679450"/>
                <a:gd name="connsiteX5-69" fmla="*/ 2351 w 677743"/>
                <a:gd name="connsiteY5-70" fmla="*/ 248533 h 679450"/>
                <a:gd name="connsiteX0-71" fmla="*/ 315149 w 678567"/>
                <a:gd name="connsiteY0-72" fmla="*/ 0 h 679450"/>
                <a:gd name="connsiteX1-73" fmla="*/ 678567 w 678567"/>
                <a:gd name="connsiteY1-74" fmla="*/ 4693 h 679450"/>
                <a:gd name="connsiteX2-75" fmla="*/ 678567 w 678567"/>
                <a:gd name="connsiteY2-76" fmla="*/ 679450 h 679450"/>
                <a:gd name="connsiteX3-77" fmla="*/ 3810 w 678567"/>
                <a:gd name="connsiteY3-78" fmla="*/ 679450 h 679450"/>
                <a:gd name="connsiteX4-79" fmla="*/ 824 w 678567"/>
                <a:gd name="connsiteY4-80" fmla="*/ 292100 h 679450"/>
                <a:gd name="connsiteX5-81" fmla="*/ 0 w 678567"/>
                <a:gd name="connsiteY5-82" fmla="*/ 245358 h 679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78567" h="679450">
                  <a:moveTo>
                    <a:pt x="315149" y="0"/>
                  </a:moveTo>
                  <a:lnTo>
                    <a:pt x="678567" y="4693"/>
                  </a:lnTo>
                  <a:lnTo>
                    <a:pt x="678567" y="679450"/>
                  </a:lnTo>
                  <a:lnTo>
                    <a:pt x="3810" y="679450"/>
                  </a:lnTo>
                  <a:cubicBezTo>
                    <a:pt x="1756" y="550333"/>
                    <a:pt x="2878" y="421217"/>
                    <a:pt x="824" y="292100"/>
                  </a:cubicBezTo>
                  <a:cubicBezTo>
                    <a:pt x="2878" y="196298"/>
                    <a:pt x="0" y="245358"/>
                    <a:pt x="0" y="24535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39" name="文本框 38">
              <a:extLst>
                <a:ext uri="{FF2B5EF4-FFF2-40B4-BE49-F238E27FC236}">
                  <a16:creationId xmlns:a16="http://schemas.microsoft.com/office/drawing/2014/main" id="{750B34FF-0E05-46E1-A7D6-F53A134A146B}"/>
                </a:ext>
              </a:extLst>
            </p:cNvPr>
            <p:cNvSpPr txBox="1"/>
            <p:nvPr/>
          </p:nvSpPr>
          <p:spPr>
            <a:xfrm>
              <a:off x="5275759" y="515345"/>
              <a:ext cx="3469009" cy="583371"/>
            </a:xfrm>
            <a:prstGeom prst="rect">
              <a:avLst/>
            </a:prstGeom>
            <a:noFill/>
          </p:spPr>
          <p:txBody>
            <a:bodyPr wrap="none">
              <a:spAutoFit/>
            </a:bodyPr>
            <a:lstStyle/>
            <a:p>
              <a:pPr>
                <a:defRPr/>
              </a:pPr>
              <a:r>
                <a:rPr lang="zh-CN" altLang="en-US" sz="3200" kern="0" dirty="0">
                  <a:solidFill>
                    <a:srgbClr val="FFFFFF"/>
                  </a:solidFill>
                  <a:latin typeface="Consolas" panose="020B0609020204030204" pitchFamily="49" charset="0"/>
                  <a:ea typeface="华文楷体" panose="02010600040101010101" pitchFamily="2" charset="-122"/>
                </a:rPr>
                <a:t>智慧社区产品介绍</a:t>
              </a:r>
              <a:endParaRPr lang="zh-CN" altLang="en-US" sz="1600" kern="0" dirty="0">
                <a:solidFill>
                  <a:srgbClr val="C00000"/>
                </a:solidFill>
                <a:latin typeface="Consolas" panose="020B0609020204030204" pitchFamily="49" charset="0"/>
                <a:ea typeface="华文楷体" panose="02010600040101010101" pitchFamily="2" charset="-122"/>
              </a:endParaRPr>
            </a:p>
          </p:txBody>
        </p:sp>
      </p:grpSp>
      <p:sp>
        <p:nvSpPr>
          <p:cNvPr id="40" name="矩形 39">
            <a:extLst>
              <a:ext uri="{FF2B5EF4-FFF2-40B4-BE49-F238E27FC236}">
                <a16:creationId xmlns:a16="http://schemas.microsoft.com/office/drawing/2014/main" id="{3F2C332A-A9AF-42C9-B3DA-BC4964AA89A2}"/>
              </a:ext>
            </a:extLst>
          </p:cNvPr>
          <p:cNvSpPr/>
          <p:nvPr/>
        </p:nvSpPr>
        <p:spPr>
          <a:xfrm>
            <a:off x="0" y="0"/>
            <a:ext cx="3452794" cy="6858000"/>
          </a:xfrm>
          <a:prstGeom prst="rect">
            <a:avLst/>
          </a:prstGeom>
          <a:blipFill dpi="0" rotWithShape="1">
            <a:blip r:embed="rId6">
              <a:alphaModFix amt="46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3901747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67380"/>
            <a:ext cx="6192688" cy="369332"/>
          </a:xfrm>
          <a:prstGeom prst="rect">
            <a:avLst/>
          </a:prstGeom>
          <a:noFill/>
        </p:spPr>
        <p:txBody>
          <a:bodyPr wrap="square" rtlCol="0">
            <a:spAutoFit/>
          </a:bodyPr>
          <a:lstStyle/>
          <a:p>
            <a:r>
              <a:rPr lang="en-US" altLang="zh-CN" b="1" dirty="0">
                <a:solidFill>
                  <a:srgbClr val="0068E7"/>
                </a:solidFill>
                <a:latin typeface="微软雅黑" panose="020B0503020204020204" pitchFamily="34" charset="-122"/>
                <a:ea typeface="微软雅黑" panose="020B0503020204020204" pitchFamily="34" charset="-122"/>
              </a:rPr>
              <a:t>TDSQL</a:t>
            </a:r>
            <a:r>
              <a:rPr lang="zh-CN" altLang="en-US" b="1" dirty="0">
                <a:solidFill>
                  <a:srgbClr val="0068E7"/>
                </a:solidFill>
                <a:latin typeface="微软雅黑" panose="020B0503020204020204" pitchFamily="34" charset="-122"/>
                <a:ea typeface="微软雅黑" panose="020B0503020204020204" pitchFamily="34" charset="-122"/>
              </a:rPr>
              <a:t>分布式数据库架构</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18" name="图片 1">
            <a:extLst>
              <a:ext uri="{FF2B5EF4-FFF2-40B4-BE49-F238E27FC236}">
                <a16:creationId xmlns:a16="http://schemas.microsoft.com/office/drawing/2014/main" id="{90511A34-FF21-4176-8178-9391BB12E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1268760"/>
            <a:ext cx="8847572"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4954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67380"/>
            <a:ext cx="6192688" cy="369332"/>
          </a:xfrm>
          <a:prstGeom prst="rect">
            <a:avLst/>
          </a:prstGeom>
          <a:noFill/>
        </p:spPr>
        <p:txBody>
          <a:bodyPr wrap="square" rtlCol="0">
            <a:spAutoFit/>
          </a:bodyPr>
          <a:lstStyle/>
          <a:p>
            <a:r>
              <a:rPr lang="en-US" altLang="zh-CN" b="1" dirty="0">
                <a:solidFill>
                  <a:srgbClr val="0068E7"/>
                </a:solidFill>
                <a:latin typeface="微软雅黑" panose="020B0503020204020204" pitchFamily="34" charset="-122"/>
                <a:ea typeface="微软雅黑" panose="020B0503020204020204" pitchFamily="34" charset="-122"/>
              </a:rPr>
              <a:t>TDSQL</a:t>
            </a:r>
            <a:r>
              <a:rPr lang="zh-CN" altLang="en-US" b="1" dirty="0">
                <a:solidFill>
                  <a:srgbClr val="0068E7"/>
                </a:solidFill>
                <a:latin typeface="微软雅黑" panose="020B0503020204020204" pitchFamily="34" charset="-122"/>
                <a:ea typeface="微软雅黑" panose="020B0503020204020204" pitchFamily="34" charset="-122"/>
              </a:rPr>
              <a:t>分布式数据库</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模块分布</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descr="图片包含 游戏机, 橱柜&#10;&#10;描述已自动生成">
            <a:extLst>
              <a:ext uri="{FF2B5EF4-FFF2-40B4-BE49-F238E27FC236}">
                <a16:creationId xmlns:a16="http://schemas.microsoft.com/office/drawing/2014/main" id="{4E77AC63-860C-4232-8878-777896653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29" y="1484784"/>
            <a:ext cx="10964446" cy="3672408"/>
          </a:xfrm>
          <a:prstGeom prst="rect">
            <a:avLst/>
          </a:prstGeom>
        </p:spPr>
      </p:pic>
    </p:spTree>
    <p:extLst>
      <p:ext uri="{BB962C8B-B14F-4D97-AF65-F5344CB8AC3E}">
        <p14:creationId xmlns:p14="http://schemas.microsoft.com/office/powerpoint/2010/main" val="1871195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67380"/>
            <a:ext cx="6192688" cy="369332"/>
          </a:xfrm>
          <a:prstGeom prst="rect">
            <a:avLst/>
          </a:prstGeom>
          <a:noFill/>
        </p:spPr>
        <p:txBody>
          <a:bodyPr wrap="square" rtlCol="0">
            <a:spAutoFit/>
          </a:bodyPr>
          <a:lstStyle/>
          <a:p>
            <a:r>
              <a:rPr lang="en-US" altLang="zh-CN" b="1" dirty="0">
                <a:solidFill>
                  <a:srgbClr val="0068E7"/>
                </a:solidFill>
                <a:latin typeface="微软雅黑" panose="020B0503020204020204" pitchFamily="34" charset="-122"/>
                <a:ea typeface="微软雅黑" panose="020B0503020204020204" pitchFamily="34" charset="-122"/>
              </a:rPr>
              <a:t>AI</a:t>
            </a:r>
            <a:r>
              <a:rPr lang="zh-CN" altLang="en-US" b="1" dirty="0">
                <a:solidFill>
                  <a:srgbClr val="0068E7"/>
                </a:solidFill>
                <a:latin typeface="微软雅黑" panose="020B0503020204020204" pitchFamily="34" charset="-122"/>
                <a:ea typeface="微软雅黑" panose="020B0503020204020204" pitchFamily="34" charset="-122"/>
              </a:rPr>
              <a:t>一体机架构</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优图的算法</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6" name="图片 65" descr="社交网络的手机截图&#10;&#10;描述已自动生成">
            <a:extLst>
              <a:ext uri="{FF2B5EF4-FFF2-40B4-BE49-F238E27FC236}">
                <a16:creationId xmlns:a16="http://schemas.microsoft.com/office/drawing/2014/main" id="{67B7E7BB-5E66-4BF5-8D63-F80AF825B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8" y="838302"/>
            <a:ext cx="9361040" cy="5390073"/>
          </a:xfrm>
          <a:prstGeom prst="rect">
            <a:avLst/>
          </a:prstGeom>
        </p:spPr>
      </p:pic>
    </p:spTree>
    <p:extLst>
      <p:ext uri="{BB962C8B-B14F-4D97-AF65-F5344CB8AC3E}">
        <p14:creationId xmlns:p14="http://schemas.microsoft.com/office/powerpoint/2010/main" val="718995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72026"/>
            <a:ext cx="6192688" cy="369332"/>
          </a:xfrm>
          <a:prstGeom prst="rect">
            <a:avLst/>
          </a:prstGeom>
          <a:noFill/>
        </p:spPr>
        <p:txBody>
          <a:bodyPr wrap="square" rtlCol="0">
            <a:spAutoFit/>
          </a:bodyPr>
          <a:lstStyle/>
          <a:p>
            <a:r>
              <a:rPr lang="zh-CN" altLang="en-US" b="1" dirty="0">
                <a:solidFill>
                  <a:srgbClr val="0068E7"/>
                </a:solidFill>
                <a:latin typeface="微软雅黑" panose="020B0503020204020204" pitchFamily="34" charset="-122"/>
                <a:ea typeface="微软雅黑" panose="020B0503020204020204" pitchFamily="34" charset="-122"/>
              </a:rPr>
              <a:t>人脸抓拍机</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descr="手机屏幕截图&#10;&#10;描述已自动生成">
            <a:extLst>
              <a:ext uri="{FF2B5EF4-FFF2-40B4-BE49-F238E27FC236}">
                <a16:creationId xmlns:a16="http://schemas.microsoft.com/office/drawing/2014/main" id="{0688AC88-BFE6-43EB-835D-066C61402C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991" y="2004027"/>
            <a:ext cx="7279926" cy="4093312"/>
          </a:xfrm>
          <a:prstGeom prst="rect">
            <a:avLst/>
          </a:prstGeom>
        </p:spPr>
      </p:pic>
      <p:pic>
        <p:nvPicPr>
          <p:cNvPr id="4" name="图片 3">
            <a:extLst>
              <a:ext uri="{FF2B5EF4-FFF2-40B4-BE49-F238E27FC236}">
                <a16:creationId xmlns:a16="http://schemas.microsoft.com/office/drawing/2014/main" id="{F120B5C7-140E-4FD2-87F6-A07DEDFF425D}"/>
              </a:ext>
            </a:extLst>
          </p:cNvPr>
          <p:cNvPicPr>
            <a:picLocks noChangeAspect="1"/>
          </p:cNvPicPr>
          <p:nvPr/>
        </p:nvPicPr>
        <p:blipFill>
          <a:blip r:embed="rId5"/>
          <a:stretch>
            <a:fillRect/>
          </a:stretch>
        </p:blipFill>
        <p:spPr>
          <a:xfrm>
            <a:off x="7404917" y="260648"/>
            <a:ext cx="4446068" cy="3528392"/>
          </a:xfrm>
          <a:prstGeom prst="rect">
            <a:avLst/>
          </a:prstGeom>
        </p:spPr>
      </p:pic>
    </p:spTree>
    <p:extLst>
      <p:ext uri="{BB962C8B-B14F-4D97-AF65-F5344CB8AC3E}">
        <p14:creationId xmlns:p14="http://schemas.microsoft.com/office/powerpoint/2010/main" val="1392536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72026"/>
            <a:ext cx="6192688" cy="369332"/>
          </a:xfrm>
          <a:prstGeom prst="rect">
            <a:avLst/>
          </a:prstGeom>
          <a:noFill/>
        </p:spPr>
        <p:txBody>
          <a:bodyPr wrap="square" rtlCol="0">
            <a:spAutoFit/>
          </a:bodyPr>
          <a:lstStyle/>
          <a:p>
            <a:r>
              <a:rPr lang="en-US" altLang="zh-CN" b="1" dirty="0">
                <a:solidFill>
                  <a:srgbClr val="0068E7"/>
                </a:solidFill>
                <a:latin typeface="微软雅黑" panose="020B0503020204020204" pitchFamily="34" charset="-122"/>
                <a:ea typeface="微软雅黑" panose="020B0503020204020204" pitchFamily="34" charset="-122"/>
              </a:rPr>
              <a:t>CSP</a:t>
            </a:r>
            <a:r>
              <a:rPr lang="zh-CN" altLang="en-US" b="1" dirty="0">
                <a:solidFill>
                  <a:srgbClr val="0068E7"/>
                </a:solidFill>
                <a:latin typeface="微软雅黑" panose="020B0503020204020204" pitchFamily="34" charset="-122"/>
                <a:ea typeface="微软雅黑" panose="020B0503020204020204" pitchFamily="34" charset="-122"/>
              </a:rPr>
              <a:t>对象存储</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描述</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a:extLst>
              <a:ext uri="{FF2B5EF4-FFF2-40B4-BE49-F238E27FC236}">
                <a16:creationId xmlns:a16="http://schemas.microsoft.com/office/drawing/2014/main" id="{544FE249-5C08-495D-8C0F-14CF47DAD357}"/>
              </a:ext>
            </a:extLst>
          </p:cNvPr>
          <p:cNvSpPr txBox="1"/>
          <p:nvPr/>
        </p:nvSpPr>
        <p:spPr>
          <a:xfrm>
            <a:off x="839417" y="1772816"/>
            <a:ext cx="11017224" cy="3816429"/>
          </a:xfrm>
          <a:prstGeom prst="rect">
            <a:avLst/>
          </a:prstGeom>
          <a:noFill/>
        </p:spPr>
        <p:txBody>
          <a:bodyPr wrap="square" rtlCol="0">
            <a:spAutoFit/>
          </a:bodyPr>
          <a:lstStyle/>
          <a:p>
            <a:r>
              <a:rPr lang="zh-CN" altLang="en-US" sz="2000" dirty="0">
                <a:latin typeface="微软雅黑" charset="0"/>
                <a:ea typeface="微软雅黑" charset="0"/>
              </a:rPr>
              <a:t>腾讯云私有化云存储</a:t>
            </a:r>
            <a:r>
              <a:rPr lang="en-US" altLang="zh-CN" sz="2000" dirty="0">
                <a:latin typeface="微软雅黑" charset="0"/>
                <a:ea typeface="微软雅黑" charset="0"/>
              </a:rPr>
              <a:t>(</a:t>
            </a:r>
            <a:r>
              <a:rPr lang="zh-CN" altLang="en-US" sz="2000" dirty="0">
                <a:latin typeface="微软雅黑" charset="0"/>
                <a:ea typeface="微软雅黑" charset="0"/>
              </a:rPr>
              <a:t>Cloud Storage on Private</a:t>
            </a:r>
            <a:r>
              <a:rPr lang="en-US" altLang="zh-CN" sz="2000" dirty="0">
                <a:latin typeface="微软雅黑" charset="0"/>
                <a:ea typeface="微软雅黑" charset="0"/>
              </a:rPr>
              <a:t>,</a:t>
            </a:r>
            <a:r>
              <a:rPr lang="zh-CN" altLang="en-US" sz="2000" dirty="0">
                <a:latin typeface="微软雅黑" charset="0"/>
                <a:ea typeface="微软雅黑" charset="0"/>
              </a:rPr>
              <a:t> CSP</a:t>
            </a:r>
            <a:r>
              <a:rPr lang="en-US" altLang="zh-CN" sz="2000" dirty="0">
                <a:latin typeface="微软雅黑" charset="0"/>
                <a:ea typeface="微软雅黑" charset="0"/>
              </a:rPr>
              <a:t>)</a:t>
            </a:r>
            <a:r>
              <a:rPr lang="zh-CN" altLang="en-US" sz="2000" dirty="0">
                <a:latin typeface="微软雅黑" charset="0"/>
                <a:ea typeface="微软雅黑" charset="0"/>
              </a:rPr>
              <a:t>属于对象存储服务，对外提供基于</a:t>
            </a:r>
            <a:r>
              <a:rPr lang="en-US" altLang="zh-CN" sz="2000" dirty="0">
                <a:latin typeface="微软雅黑" charset="0"/>
                <a:ea typeface="微软雅黑" charset="0"/>
              </a:rPr>
              <a:t>http</a:t>
            </a:r>
            <a:r>
              <a:rPr lang="zh-CN" altLang="en-US" sz="2000" dirty="0">
                <a:latin typeface="微软雅黑" charset="0"/>
                <a:ea typeface="微软雅黑" charset="0"/>
              </a:rPr>
              <a:t>接口的存储服务。具备高可用、可扩展、数据持久化存储的特性，最大支持</a:t>
            </a:r>
            <a:r>
              <a:rPr lang="en-US" altLang="zh-CN" sz="2000" dirty="0">
                <a:latin typeface="微软雅黑" charset="0"/>
                <a:ea typeface="微软雅黑" charset="0"/>
              </a:rPr>
              <a:t>PB</a:t>
            </a:r>
            <a:r>
              <a:rPr lang="zh-CN" altLang="en-US" sz="2000" dirty="0">
                <a:latin typeface="微软雅黑" charset="0"/>
                <a:ea typeface="微软雅黑" charset="0"/>
              </a:rPr>
              <a:t>级规模的数据存储。其主要特点如下：</a:t>
            </a:r>
            <a:endParaRPr lang="en-US" altLang="zh-CN" sz="2000" dirty="0">
              <a:latin typeface="微软雅黑" charset="0"/>
              <a:ea typeface="微软雅黑" charset="0"/>
            </a:endParaRPr>
          </a:p>
          <a:p>
            <a:endParaRPr lang="zh-CN" altLang="en-US" sz="2000" dirty="0">
              <a:latin typeface="微软雅黑" charset="0"/>
              <a:ea typeface="微软雅黑" charset="0"/>
            </a:endParaRPr>
          </a:p>
          <a:p>
            <a:pPr marL="800100" lvl="1" indent="-342900">
              <a:buAutoNum type="arabicPeriod"/>
            </a:pPr>
            <a:r>
              <a:rPr lang="zh-CN" altLang="en-US" sz="1600" dirty="0">
                <a:latin typeface="微软雅黑" charset="0"/>
                <a:ea typeface="微软雅黑" charset="0"/>
              </a:rPr>
              <a:t>一个文件，存储为存储平台中一个对象</a:t>
            </a:r>
            <a:endParaRPr lang="en-US" altLang="zh-CN" sz="1600" dirty="0">
              <a:latin typeface="微软雅黑" charset="0"/>
              <a:ea typeface="微软雅黑" charset="0"/>
            </a:endParaRPr>
          </a:p>
          <a:p>
            <a:pPr marL="800100" lvl="1" indent="-342900">
              <a:buAutoNum type="arabicPeriod"/>
            </a:pPr>
            <a:endParaRPr lang="zh-CN" altLang="en-US" sz="1600" dirty="0">
              <a:latin typeface="微软雅黑" charset="0"/>
              <a:ea typeface="微软雅黑" charset="0"/>
            </a:endParaRPr>
          </a:p>
          <a:p>
            <a:pPr lvl="1"/>
            <a:r>
              <a:rPr lang="en-US" altLang="zh-CN" sz="1600" dirty="0">
                <a:latin typeface="微软雅黑" charset="0"/>
                <a:ea typeface="微软雅黑" charset="0"/>
              </a:rPr>
              <a:t>2. </a:t>
            </a:r>
            <a:r>
              <a:rPr lang="zh-CN" altLang="en-US" sz="1600" dirty="0">
                <a:latin typeface="微软雅黑" charset="0"/>
                <a:ea typeface="微软雅黑" charset="0"/>
              </a:rPr>
              <a:t>对象并不以传统的目录结构存储，而是存在于扁平的地址空间</a:t>
            </a:r>
            <a:endParaRPr lang="en-US" altLang="zh-CN" sz="1600" dirty="0">
              <a:latin typeface="微软雅黑" charset="0"/>
              <a:ea typeface="微软雅黑" charset="0"/>
            </a:endParaRPr>
          </a:p>
          <a:p>
            <a:pPr lvl="1"/>
            <a:endParaRPr lang="zh-CN" altLang="en-US" sz="1600" dirty="0">
              <a:latin typeface="微软雅黑" charset="0"/>
              <a:ea typeface="微软雅黑" charset="0"/>
            </a:endParaRPr>
          </a:p>
          <a:p>
            <a:pPr lvl="1"/>
            <a:r>
              <a:rPr lang="en-US" altLang="zh-CN" sz="1600" dirty="0">
                <a:latin typeface="微软雅黑" charset="0"/>
                <a:ea typeface="微软雅黑" charset="0"/>
              </a:rPr>
              <a:t>3. </a:t>
            </a:r>
            <a:r>
              <a:rPr lang="zh-CN" altLang="en-US" sz="1600" dirty="0">
                <a:latin typeface="微软雅黑" charset="0"/>
                <a:ea typeface="微软雅黑" charset="0"/>
              </a:rPr>
              <a:t>每个对象通过唯一的标识来进行访问和管理，类似于键值存储</a:t>
            </a:r>
            <a:endParaRPr lang="en-US" altLang="zh-CN" sz="1600" dirty="0">
              <a:latin typeface="微软雅黑" charset="0"/>
              <a:ea typeface="微软雅黑" charset="0"/>
            </a:endParaRPr>
          </a:p>
          <a:p>
            <a:pPr lvl="1"/>
            <a:endParaRPr lang="zh-CN" altLang="en-US" sz="1600" dirty="0">
              <a:latin typeface="微软雅黑" charset="0"/>
              <a:ea typeface="微软雅黑" charset="0"/>
            </a:endParaRPr>
          </a:p>
          <a:p>
            <a:pPr lvl="1"/>
            <a:r>
              <a:rPr lang="en-US" altLang="zh-CN" sz="1600" dirty="0">
                <a:latin typeface="微软雅黑" charset="0"/>
                <a:ea typeface="微软雅黑" charset="0"/>
              </a:rPr>
              <a:t>4. </a:t>
            </a:r>
            <a:r>
              <a:rPr lang="zh-CN" altLang="en-US" sz="1600" dirty="0">
                <a:latin typeface="微软雅黑" charset="0"/>
                <a:ea typeface="微软雅黑" charset="0"/>
              </a:rPr>
              <a:t>每个对象除了数据本身，还有额外的元数据存储</a:t>
            </a:r>
            <a:endParaRPr lang="en-US" altLang="zh-CN" sz="1600" dirty="0">
              <a:latin typeface="微软雅黑" charset="0"/>
              <a:ea typeface="微软雅黑" charset="0"/>
            </a:endParaRPr>
          </a:p>
          <a:p>
            <a:pPr lvl="1"/>
            <a:endParaRPr lang="zh-CN" altLang="en-US" sz="1600" dirty="0">
              <a:latin typeface="微软雅黑" charset="0"/>
              <a:ea typeface="微软雅黑" charset="0"/>
            </a:endParaRPr>
          </a:p>
          <a:p>
            <a:pPr lvl="1"/>
            <a:r>
              <a:rPr lang="en-US" altLang="zh-CN" sz="1600" dirty="0">
                <a:latin typeface="微软雅黑" charset="0"/>
                <a:ea typeface="微软雅黑" charset="0"/>
              </a:rPr>
              <a:t>5. </a:t>
            </a:r>
            <a:r>
              <a:rPr lang="zh-CN" altLang="en-US" sz="1600" dirty="0">
                <a:latin typeface="微软雅黑" charset="0"/>
                <a:ea typeface="微软雅黑" charset="0"/>
              </a:rPr>
              <a:t>对外提供</a:t>
            </a:r>
            <a:r>
              <a:rPr lang="en-US" altLang="zh-CN" sz="1600" dirty="0">
                <a:latin typeface="微软雅黑" charset="0"/>
                <a:ea typeface="微软雅黑" charset="0"/>
              </a:rPr>
              <a:t>http</a:t>
            </a:r>
            <a:r>
              <a:rPr lang="zh-CN" altLang="en-US" sz="1600" dirty="0">
                <a:latin typeface="微软雅黑" charset="0"/>
                <a:ea typeface="微软雅黑" charset="0"/>
              </a:rPr>
              <a:t>接口，进行对象的访问和管理，一般通过</a:t>
            </a:r>
            <a:r>
              <a:rPr lang="en-US" altLang="zh-CN" sz="1600" dirty="0" err="1">
                <a:latin typeface="微软雅黑" charset="0"/>
                <a:ea typeface="微软雅黑" charset="0"/>
              </a:rPr>
              <a:t>sdk</a:t>
            </a:r>
            <a:r>
              <a:rPr lang="zh-CN" altLang="en-US" sz="1600" dirty="0">
                <a:latin typeface="微软雅黑" charset="0"/>
                <a:ea typeface="微软雅黑" charset="0"/>
              </a:rPr>
              <a:t>进行使用</a:t>
            </a:r>
          </a:p>
          <a:p>
            <a:endParaRPr lang="zh-CN" altLang="en-US" dirty="0"/>
          </a:p>
        </p:txBody>
      </p:sp>
    </p:spTree>
    <p:extLst>
      <p:ext uri="{BB962C8B-B14F-4D97-AF65-F5344CB8AC3E}">
        <p14:creationId xmlns:p14="http://schemas.microsoft.com/office/powerpoint/2010/main" val="4190417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72026"/>
            <a:ext cx="6192688" cy="369332"/>
          </a:xfrm>
          <a:prstGeom prst="rect">
            <a:avLst/>
          </a:prstGeom>
          <a:noFill/>
        </p:spPr>
        <p:txBody>
          <a:bodyPr wrap="square" rtlCol="0">
            <a:spAutoFit/>
          </a:bodyPr>
          <a:lstStyle/>
          <a:p>
            <a:r>
              <a:rPr lang="en-US" altLang="zh-CN" b="1" dirty="0">
                <a:solidFill>
                  <a:srgbClr val="0068E7"/>
                </a:solidFill>
                <a:latin typeface="微软雅黑" panose="020B0503020204020204" pitchFamily="34" charset="-122"/>
                <a:ea typeface="微软雅黑" panose="020B0503020204020204" pitchFamily="34" charset="-122"/>
              </a:rPr>
              <a:t>CSP</a:t>
            </a:r>
            <a:r>
              <a:rPr lang="zh-CN" altLang="en-US" b="1" dirty="0">
                <a:solidFill>
                  <a:srgbClr val="0068E7"/>
                </a:solidFill>
                <a:latin typeface="微软雅黑" panose="020B0503020204020204" pitchFamily="34" charset="-122"/>
                <a:ea typeface="微软雅黑" panose="020B0503020204020204" pitchFamily="34" charset="-122"/>
              </a:rPr>
              <a:t>对象存储</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架构</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7CC28709-D336-48D8-A992-57FF1B081304}"/>
              </a:ext>
            </a:extLst>
          </p:cNvPr>
          <p:cNvPicPr>
            <a:picLocks noChangeAspect="1"/>
          </p:cNvPicPr>
          <p:nvPr/>
        </p:nvPicPr>
        <p:blipFill>
          <a:blip r:embed="rId4"/>
          <a:stretch>
            <a:fillRect/>
          </a:stretch>
        </p:blipFill>
        <p:spPr>
          <a:xfrm>
            <a:off x="6143327" y="404664"/>
            <a:ext cx="6048672" cy="5799695"/>
          </a:xfrm>
          <a:prstGeom prst="rect">
            <a:avLst/>
          </a:prstGeom>
        </p:spPr>
      </p:pic>
      <p:sp>
        <p:nvSpPr>
          <p:cNvPr id="6" name="矩形 5">
            <a:extLst>
              <a:ext uri="{FF2B5EF4-FFF2-40B4-BE49-F238E27FC236}">
                <a16:creationId xmlns:a16="http://schemas.microsoft.com/office/drawing/2014/main" id="{F22F9BEC-AB2C-40B0-87D7-EB0F41F20165}"/>
              </a:ext>
            </a:extLst>
          </p:cNvPr>
          <p:cNvSpPr/>
          <p:nvPr/>
        </p:nvSpPr>
        <p:spPr>
          <a:xfrm>
            <a:off x="47327" y="1159907"/>
            <a:ext cx="6096000" cy="4770537"/>
          </a:xfrm>
          <a:prstGeom prst="rect">
            <a:avLst/>
          </a:prstGeom>
        </p:spPr>
        <p:txBody>
          <a:bodyPr>
            <a:spAutoFit/>
          </a:bodyPr>
          <a:lstStyle/>
          <a:p>
            <a:r>
              <a:rPr lang="zh-CN" altLang="en-US" sz="1600" dirty="0"/>
              <a:t>写请求流程：</a:t>
            </a:r>
            <a:endParaRPr lang="en-US" altLang="zh-CN" sz="1600" dirty="0"/>
          </a:p>
          <a:p>
            <a:r>
              <a:rPr lang="en-US" altLang="zh-CN" sz="1600" dirty="0"/>
              <a:t>1</a:t>
            </a:r>
            <a:r>
              <a:rPr lang="zh-CN" altLang="en-US" sz="1600" dirty="0"/>
              <a:t>，请求接入：使用特定语言的开发套件，与对象存储服务的接入节点建立连接，并向其发送数据</a:t>
            </a:r>
            <a:endParaRPr lang="en-US" altLang="zh-CN" sz="1600" dirty="0"/>
          </a:p>
          <a:p>
            <a:r>
              <a:rPr lang="en-US" altLang="zh-CN" sz="1600" dirty="0"/>
              <a:t>2</a:t>
            </a:r>
            <a:r>
              <a:rPr lang="zh-CN" altLang="en-US" sz="1600" dirty="0"/>
              <a:t>，数据分片：接入节点根据收到的数据，采取最优的分片策略，将一个较大的对象分为多个小文件</a:t>
            </a:r>
            <a:endParaRPr lang="en-US" altLang="zh-CN" sz="1600" dirty="0"/>
          </a:p>
          <a:p>
            <a:r>
              <a:rPr lang="en-US" altLang="zh-CN" sz="1600" dirty="0"/>
              <a:t>3</a:t>
            </a:r>
            <a:r>
              <a:rPr lang="zh-CN" altLang="en-US" sz="1600" dirty="0"/>
              <a:t>，数据路由：在接入节点完成分片后，根据这些信息，计算分片对应存储的机器节点，并将数据发送到对应的存储节点</a:t>
            </a:r>
            <a:endParaRPr lang="en-US" altLang="zh-CN" sz="1600" dirty="0"/>
          </a:p>
          <a:p>
            <a:r>
              <a:rPr lang="en-US" altLang="zh-CN" sz="1600" dirty="0"/>
              <a:t>4</a:t>
            </a:r>
            <a:r>
              <a:rPr lang="zh-CN" altLang="en-US" sz="1600" dirty="0"/>
              <a:t>，数据存储：存储节点在收到数据后，将数据按照策略安全的保存为多副本或者纠删码</a:t>
            </a:r>
            <a:endParaRPr lang="en-US" altLang="zh-CN" sz="1600" dirty="0"/>
          </a:p>
          <a:p>
            <a:endParaRPr lang="en-US" altLang="zh-CN" sz="1600" dirty="0"/>
          </a:p>
          <a:p>
            <a:r>
              <a:rPr lang="zh-CN" altLang="en-US" sz="1600" dirty="0"/>
              <a:t>读请求流程：</a:t>
            </a:r>
            <a:endParaRPr lang="en-US" altLang="zh-CN" sz="1600" dirty="0"/>
          </a:p>
          <a:p>
            <a:r>
              <a:rPr lang="en-US" altLang="zh-CN" sz="1600" dirty="0"/>
              <a:t>1</a:t>
            </a:r>
            <a:r>
              <a:rPr lang="zh-CN" altLang="en-US" sz="1600" dirty="0"/>
              <a:t>，请求接入：客户端与对象存储服务的节点建立连接，客户端向访问的节点请求数据</a:t>
            </a:r>
            <a:endParaRPr lang="en-US" altLang="zh-CN" sz="1600" dirty="0"/>
          </a:p>
          <a:p>
            <a:r>
              <a:rPr lang="en-US" altLang="zh-CN" sz="1600" dirty="0"/>
              <a:t>2</a:t>
            </a:r>
            <a:r>
              <a:rPr lang="zh-CN" altLang="en-US" sz="1600" dirty="0"/>
              <a:t>，数据路由：接入节点根据路由规则寻址到存储节点，读取相应的数据片</a:t>
            </a:r>
            <a:endParaRPr lang="en-US" altLang="zh-CN" sz="1600" dirty="0"/>
          </a:p>
          <a:p>
            <a:r>
              <a:rPr lang="en-US" altLang="zh-CN" sz="1600" dirty="0"/>
              <a:t>3</a:t>
            </a:r>
            <a:r>
              <a:rPr lang="zh-CN" altLang="en-US" sz="1600" dirty="0"/>
              <a:t>，数据修复：如果某些数据片损坏，存储节点将根据数据的存储策略进行相应的修复操作</a:t>
            </a:r>
            <a:endParaRPr lang="en-US" altLang="zh-CN" sz="1600" dirty="0"/>
          </a:p>
          <a:p>
            <a:r>
              <a:rPr lang="en-US" altLang="zh-CN" sz="1600" dirty="0"/>
              <a:t>4</a:t>
            </a:r>
            <a:r>
              <a:rPr lang="zh-CN" altLang="en-US" sz="1600" dirty="0"/>
              <a:t>，数据聚合：接入节点将数据片聚合为完整的数据，发送给客户端。</a:t>
            </a:r>
          </a:p>
        </p:txBody>
      </p:sp>
    </p:spTree>
    <p:extLst>
      <p:ext uri="{BB962C8B-B14F-4D97-AF65-F5344CB8AC3E}">
        <p14:creationId xmlns:p14="http://schemas.microsoft.com/office/powerpoint/2010/main" val="3433569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72026"/>
            <a:ext cx="6192688" cy="369332"/>
          </a:xfrm>
          <a:prstGeom prst="rect">
            <a:avLst/>
          </a:prstGeom>
          <a:noFill/>
        </p:spPr>
        <p:txBody>
          <a:bodyPr wrap="square" rtlCol="0">
            <a:spAutoFit/>
          </a:bodyPr>
          <a:lstStyle/>
          <a:p>
            <a:r>
              <a:rPr lang="zh-CN" altLang="en-US" b="1" dirty="0">
                <a:solidFill>
                  <a:srgbClr val="0068E7"/>
                </a:solidFill>
                <a:latin typeface="微软雅黑" panose="020B0503020204020204" pitchFamily="34" charset="-122"/>
                <a:ea typeface="微软雅黑" panose="020B0503020204020204" pitchFamily="34" charset="-122"/>
              </a:rPr>
              <a:t>数据库审计</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流程</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7" name="直接连接符 6">
            <a:extLst>
              <a:ext uri="{FF2B5EF4-FFF2-40B4-BE49-F238E27FC236}">
                <a16:creationId xmlns:a16="http://schemas.microsoft.com/office/drawing/2014/main" id="{086C871E-3B9B-4FC8-8EB1-B1FFEB3E84B7}"/>
              </a:ext>
            </a:extLst>
          </p:cNvPr>
          <p:cNvCxnSpPr>
            <a:cxnSpLocks/>
          </p:cNvCxnSpPr>
          <p:nvPr/>
        </p:nvCxnSpPr>
        <p:spPr>
          <a:xfrm>
            <a:off x="7728152" y="3248295"/>
            <a:ext cx="13571" cy="10845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43D8D9F-7A51-4B4B-99D6-F59C53EF2232}"/>
              </a:ext>
            </a:extLst>
          </p:cNvPr>
          <p:cNvCxnSpPr/>
          <p:nvPr/>
        </p:nvCxnSpPr>
        <p:spPr>
          <a:xfrm>
            <a:off x="2905712" y="3248295"/>
            <a:ext cx="5980530" cy="11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134089B-AC5C-4709-854A-9470454AE3A7}"/>
              </a:ext>
            </a:extLst>
          </p:cNvPr>
          <p:cNvCxnSpPr/>
          <p:nvPr/>
        </p:nvCxnSpPr>
        <p:spPr>
          <a:xfrm flipV="1">
            <a:off x="3863752" y="4173072"/>
            <a:ext cx="1658990" cy="79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ED0A68A-8281-4081-AFBE-104FDB7CB81F}"/>
              </a:ext>
            </a:extLst>
          </p:cNvPr>
          <p:cNvCxnSpPr/>
          <p:nvPr/>
        </p:nvCxnSpPr>
        <p:spPr>
          <a:xfrm>
            <a:off x="2890008" y="2100297"/>
            <a:ext cx="2650081" cy="20727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9847415-3AEE-4AE9-B5E6-23796C5359E4}"/>
              </a:ext>
            </a:extLst>
          </p:cNvPr>
          <p:cNvCxnSpPr/>
          <p:nvPr/>
        </p:nvCxnSpPr>
        <p:spPr>
          <a:xfrm flipV="1">
            <a:off x="2203257" y="2100150"/>
            <a:ext cx="694997" cy="14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片 11" descr="服务器@2x">
            <a:extLst>
              <a:ext uri="{FF2B5EF4-FFF2-40B4-BE49-F238E27FC236}">
                <a16:creationId xmlns:a16="http://schemas.microsoft.com/office/drawing/2014/main" id="{B2B7FA1A-97D7-40B3-B5EF-FDC21DC05824}"/>
              </a:ext>
            </a:extLst>
          </p:cNvPr>
          <p:cNvPicPr>
            <a:picLocks noChangeAspect="1"/>
          </p:cNvPicPr>
          <p:nvPr/>
        </p:nvPicPr>
        <p:blipFill>
          <a:blip r:embed="rId4" cstate="print"/>
          <a:stretch>
            <a:fillRect/>
          </a:stretch>
        </p:blipFill>
        <p:spPr>
          <a:xfrm>
            <a:off x="8783068" y="2603559"/>
            <a:ext cx="594887" cy="1014157"/>
          </a:xfrm>
          <a:prstGeom prst="rect">
            <a:avLst/>
          </a:prstGeom>
          <a:effectLst>
            <a:outerShdw blurRad="50800" dist="38100" dir="2700000" algn="tl" rotWithShape="0">
              <a:prstClr val="black">
                <a:alpha val="40000"/>
              </a:prstClr>
            </a:outerShdw>
          </a:effectLst>
        </p:spPr>
      </p:pic>
      <p:sp>
        <p:nvSpPr>
          <p:cNvPr id="13" name="文本框 24">
            <a:extLst>
              <a:ext uri="{FF2B5EF4-FFF2-40B4-BE49-F238E27FC236}">
                <a16:creationId xmlns:a16="http://schemas.microsoft.com/office/drawing/2014/main" id="{4AE2408F-F6FF-4B4C-8CF3-27E9854E6DA9}"/>
              </a:ext>
            </a:extLst>
          </p:cNvPr>
          <p:cNvSpPr txBox="1"/>
          <p:nvPr/>
        </p:nvSpPr>
        <p:spPr>
          <a:xfrm>
            <a:off x="7161830" y="4629457"/>
            <a:ext cx="1532214" cy="307777"/>
          </a:xfrm>
          <a:prstGeom prst="rect">
            <a:avLst/>
          </a:prstGeom>
          <a:noFill/>
        </p:spPr>
        <p:txBody>
          <a:bodyPr wrap="square" rtlCol="0">
            <a:spAutoFit/>
          </a:bodyPr>
          <a:lstStyle/>
          <a:p>
            <a:r>
              <a:rPr lang="zh-CN" altLang="en-US" sz="1400" dirty="0">
                <a:solidFill>
                  <a:srgbClr val="3172D6"/>
                </a:solidFill>
                <a:latin typeface="微软雅黑" panose="020B0503020204020204" pitchFamily="34" charset="-122"/>
                <a:ea typeface="微软雅黑" panose="020B0503020204020204" pitchFamily="34" charset="-122"/>
              </a:rPr>
              <a:t>数据库审计</a:t>
            </a:r>
            <a:endParaRPr lang="en-US" altLang="zh-CN" sz="1400" dirty="0">
              <a:solidFill>
                <a:srgbClr val="3172D6"/>
              </a:solidFill>
              <a:latin typeface="微软雅黑" panose="020B0503020204020204" pitchFamily="34" charset="-122"/>
              <a:ea typeface="微软雅黑" panose="020B0503020204020204" pitchFamily="34" charset="-122"/>
            </a:endParaRPr>
          </a:p>
        </p:txBody>
      </p:sp>
      <p:pic>
        <p:nvPicPr>
          <p:cNvPr id="14" name="图片 13" descr="数据库">
            <a:extLst>
              <a:ext uri="{FF2B5EF4-FFF2-40B4-BE49-F238E27FC236}">
                <a16:creationId xmlns:a16="http://schemas.microsoft.com/office/drawing/2014/main" id="{A31D2357-AC4D-4FFF-85E3-2716CD93AA0A}"/>
              </a:ext>
            </a:extLst>
          </p:cNvPr>
          <p:cNvPicPr>
            <a:picLocks noChangeAspect="1"/>
          </p:cNvPicPr>
          <p:nvPr/>
        </p:nvPicPr>
        <p:blipFill>
          <a:blip r:embed="rId5" cstate="print"/>
          <a:stretch>
            <a:fillRect/>
          </a:stretch>
        </p:blipFill>
        <p:spPr>
          <a:xfrm>
            <a:off x="9197772" y="3363982"/>
            <a:ext cx="360368" cy="360368"/>
          </a:xfrm>
          <a:prstGeom prst="rect">
            <a:avLst/>
          </a:prstGeom>
          <a:effectLst>
            <a:outerShdw blurRad="50800" dist="38100" dir="2700000" algn="tl" rotWithShape="0">
              <a:prstClr val="black">
                <a:alpha val="40000"/>
              </a:prstClr>
            </a:outerShdw>
          </a:effectLst>
        </p:spPr>
      </p:pic>
      <p:sp>
        <p:nvSpPr>
          <p:cNvPr id="15" name="文本框 24">
            <a:extLst>
              <a:ext uri="{FF2B5EF4-FFF2-40B4-BE49-F238E27FC236}">
                <a16:creationId xmlns:a16="http://schemas.microsoft.com/office/drawing/2014/main" id="{0CFC6EDF-DC18-4AEB-9F1D-B75DCF6C2A8F}"/>
              </a:ext>
            </a:extLst>
          </p:cNvPr>
          <p:cNvSpPr txBox="1"/>
          <p:nvPr/>
        </p:nvSpPr>
        <p:spPr>
          <a:xfrm>
            <a:off x="8765004" y="3790316"/>
            <a:ext cx="793136" cy="523220"/>
          </a:xfrm>
          <a:prstGeom prst="rect">
            <a:avLst/>
          </a:prstGeom>
          <a:noFill/>
        </p:spPr>
        <p:txBody>
          <a:bodyPr wrap="square" rtlCol="0">
            <a:spAutoFit/>
          </a:bodyPr>
          <a:lstStyle/>
          <a:p>
            <a:r>
              <a:rPr lang="zh-CN" altLang="en-US" sz="1400" dirty="0">
                <a:solidFill>
                  <a:srgbClr val="3172D6"/>
                </a:solidFill>
                <a:latin typeface="微软雅黑" panose="020B0503020204020204" pitchFamily="34" charset="-122"/>
                <a:ea typeface="微软雅黑" panose="020B0503020204020204" pitchFamily="34" charset="-122"/>
              </a:rPr>
              <a:t>数据库服务器</a:t>
            </a:r>
            <a:endParaRPr lang="en-US" altLang="zh-CN" sz="1400" dirty="0">
              <a:solidFill>
                <a:srgbClr val="3172D6"/>
              </a:solidFill>
              <a:latin typeface="微软雅黑" panose="020B0503020204020204" pitchFamily="34" charset="-122"/>
              <a:ea typeface="微软雅黑" panose="020B0503020204020204" pitchFamily="34" charset="-122"/>
            </a:endParaRPr>
          </a:p>
        </p:txBody>
      </p:sp>
      <p:pic>
        <p:nvPicPr>
          <p:cNvPr id="16" name="Picture 2">
            <a:extLst>
              <a:ext uri="{FF2B5EF4-FFF2-40B4-BE49-F238E27FC236}">
                <a16:creationId xmlns:a16="http://schemas.microsoft.com/office/drawing/2014/main" id="{51F8F798-08DC-4BA0-85CF-417B4AFA7D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821221" y="1628800"/>
            <a:ext cx="632630" cy="860708"/>
          </a:xfrm>
          <a:prstGeom prst="rect">
            <a:avLst/>
          </a:prstGeom>
          <a:noFill/>
        </p:spPr>
      </p:pic>
      <p:sp>
        <p:nvSpPr>
          <p:cNvPr id="17" name="文本框 16">
            <a:extLst>
              <a:ext uri="{FF2B5EF4-FFF2-40B4-BE49-F238E27FC236}">
                <a16:creationId xmlns:a16="http://schemas.microsoft.com/office/drawing/2014/main" id="{1EB5ED3D-B607-41A1-A841-0FE4519C0BC6}"/>
              </a:ext>
            </a:extLst>
          </p:cNvPr>
          <p:cNvSpPr txBox="1"/>
          <p:nvPr/>
        </p:nvSpPr>
        <p:spPr>
          <a:xfrm>
            <a:off x="1709268" y="2517765"/>
            <a:ext cx="856536" cy="261610"/>
          </a:xfrm>
          <a:prstGeom prst="rect">
            <a:avLst/>
          </a:prstGeom>
          <a:noFill/>
        </p:spPr>
        <p:txBody>
          <a:bodyPr wrap="square" rtlCol="0">
            <a:spAutoFit/>
          </a:bodyPr>
          <a:lstStyle/>
          <a:p>
            <a:pPr algn="ctr"/>
            <a:r>
              <a:rPr lang="en-US" altLang="zh-CN" sz="1100" dirty="0">
                <a:latin typeface="微软雅黑" panose="020B0503020204020204" pitchFamily="34" charset="-122"/>
                <a:ea typeface="微软雅黑" panose="020B0503020204020204" pitchFamily="34" charset="-122"/>
              </a:rPr>
              <a:t>web</a:t>
            </a:r>
            <a:r>
              <a:rPr lang="zh-CN" altLang="en-US" sz="1100" dirty="0">
                <a:latin typeface="微软雅黑" panose="020B0503020204020204" pitchFamily="34" charset="-122"/>
                <a:ea typeface="微软雅黑" panose="020B0503020204020204" pitchFamily="34" charset="-122"/>
              </a:rPr>
              <a:t>服务</a:t>
            </a:r>
          </a:p>
        </p:txBody>
      </p:sp>
      <p:pic>
        <p:nvPicPr>
          <p:cNvPr id="18" name="图片 17" descr="人 (1)">
            <a:extLst>
              <a:ext uri="{FF2B5EF4-FFF2-40B4-BE49-F238E27FC236}">
                <a16:creationId xmlns:a16="http://schemas.microsoft.com/office/drawing/2014/main" id="{A8A66789-F360-4812-9D8F-045CC221807A}"/>
              </a:ext>
            </a:extLst>
          </p:cNvPr>
          <p:cNvPicPr>
            <a:picLocks noChangeAspect="1"/>
          </p:cNvPicPr>
          <p:nvPr/>
        </p:nvPicPr>
        <p:blipFill>
          <a:blip r:embed="rId7"/>
          <a:stretch>
            <a:fillRect/>
          </a:stretch>
        </p:blipFill>
        <p:spPr>
          <a:xfrm>
            <a:off x="2384480" y="2812613"/>
            <a:ext cx="648141" cy="648141"/>
          </a:xfrm>
          <a:prstGeom prst="rect">
            <a:avLst/>
          </a:prstGeom>
        </p:spPr>
      </p:pic>
      <p:sp>
        <p:nvSpPr>
          <p:cNvPr id="19" name="文本框 18">
            <a:extLst>
              <a:ext uri="{FF2B5EF4-FFF2-40B4-BE49-F238E27FC236}">
                <a16:creationId xmlns:a16="http://schemas.microsoft.com/office/drawing/2014/main" id="{11C3470A-133E-4084-A93E-EDEF17756351}"/>
              </a:ext>
            </a:extLst>
          </p:cNvPr>
          <p:cNvSpPr txBox="1"/>
          <p:nvPr/>
        </p:nvSpPr>
        <p:spPr>
          <a:xfrm>
            <a:off x="2303875" y="3488690"/>
            <a:ext cx="856536" cy="261610"/>
          </a:xfrm>
          <a:prstGeom prst="rect">
            <a:avLst/>
          </a:prstGeom>
          <a:noFill/>
        </p:spPr>
        <p:txBody>
          <a:bodyPr wrap="square" rtlCol="0">
            <a:spAutoFit/>
          </a:bodyPr>
          <a:lstStyle/>
          <a:p>
            <a:pPr algn="ctr"/>
            <a:r>
              <a:rPr lang="en-US" altLang="zh-CN" sz="1100" dirty="0">
                <a:latin typeface="微软雅黑" panose="020B0503020204020204" pitchFamily="34" charset="-122"/>
                <a:ea typeface="微软雅黑" panose="020B0503020204020204" pitchFamily="34" charset="-122"/>
              </a:rPr>
              <a:t>DBA</a:t>
            </a:r>
            <a:endParaRPr lang="zh-CN" altLang="en-US" sz="11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7022173D-8DC5-48B8-93D2-5D78557941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2711" y="3850806"/>
            <a:ext cx="660470" cy="660470"/>
          </a:xfrm>
          <a:prstGeom prst="rect">
            <a:avLst/>
          </a:prstGeom>
        </p:spPr>
      </p:pic>
      <p:sp>
        <p:nvSpPr>
          <p:cNvPr id="21" name="文本框 20">
            <a:extLst>
              <a:ext uri="{FF2B5EF4-FFF2-40B4-BE49-F238E27FC236}">
                <a16:creationId xmlns:a16="http://schemas.microsoft.com/office/drawing/2014/main" id="{3C05BE40-3E26-41E1-B820-494E05A7A7C6}"/>
              </a:ext>
            </a:extLst>
          </p:cNvPr>
          <p:cNvSpPr txBox="1"/>
          <p:nvPr/>
        </p:nvSpPr>
        <p:spPr>
          <a:xfrm>
            <a:off x="3134677" y="4503307"/>
            <a:ext cx="856536" cy="261610"/>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其他应用</a:t>
            </a:r>
          </a:p>
        </p:txBody>
      </p:sp>
      <p:sp>
        <p:nvSpPr>
          <p:cNvPr id="22" name="矩形 21">
            <a:extLst>
              <a:ext uri="{FF2B5EF4-FFF2-40B4-BE49-F238E27FC236}">
                <a16:creationId xmlns:a16="http://schemas.microsoft.com/office/drawing/2014/main" id="{08922925-FCDD-44C3-A0FF-EDA31A92F777}"/>
              </a:ext>
            </a:extLst>
          </p:cNvPr>
          <p:cNvSpPr/>
          <p:nvPr/>
        </p:nvSpPr>
        <p:spPr>
          <a:xfrm>
            <a:off x="7901892" y="5424116"/>
            <a:ext cx="1161206" cy="237132"/>
          </a:xfrm>
          <a:prstGeom prst="rect">
            <a:avLst/>
          </a:prstGeom>
          <a:solidFill>
            <a:srgbClr val="CE3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告警</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报表</a:t>
            </a:r>
          </a:p>
        </p:txBody>
      </p:sp>
      <p:sp>
        <p:nvSpPr>
          <p:cNvPr id="23" name="矩形 22">
            <a:extLst>
              <a:ext uri="{FF2B5EF4-FFF2-40B4-BE49-F238E27FC236}">
                <a16:creationId xmlns:a16="http://schemas.microsoft.com/office/drawing/2014/main" id="{28FE0DB1-A3C6-468D-94FD-BF5338692E31}"/>
              </a:ext>
            </a:extLst>
          </p:cNvPr>
          <p:cNvSpPr/>
          <p:nvPr/>
        </p:nvSpPr>
        <p:spPr>
          <a:xfrm>
            <a:off x="7901892" y="5118510"/>
            <a:ext cx="1161206" cy="237132"/>
          </a:xfrm>
          <a:prstGeom prst="rect">
            <a:avLst/>
          </a:prstGeom>
          <a:solidFill>
            <a:srgbClr val="CE3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漏洞攻击</a:t>
            </a:r>
          </a:p>
        </p:txBody>
      </p:sp>
      <p:sp>
        <p:nvSpPr>
          <p:cNvPr id="24" name="矩形 23">
            <a:extLst>
              <a:ext uri="{FF2B5EF4-FFF2-40B4-BE49-F238E27FC236}">
                <a16:creationId xmlns:a16="http://schemas.microsoft.com/office/drawing/2014/main" id="{F8032EE0-789C-410B-B9FB-8E34C50644FE}"/>
              </a:ext>
            </a:extLst>
          </p:cNvPr>
          <p:cNvSpPr/>
          <p:nvPr/>
        </p:nvSpPr>
        <p:spPr>
          <a:xfrm>
            <a:off x="6522004" y="5424116"/>
            <a:ext cx="1161206" cy="237132"/>
          </a:xfrm>
          <a:prstGeom prst="rect">
            <a:avLst/>
          </a:prstGeom>
          <a:solidFill>
            <a:srgbClr val="CE3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风险操作</a:t>
            </a:r>
          </a:p>
        </p:txBody>
      </p:sp>
      <p:sp>
        <p:nvSpPr>
          <p:cNvPr id="25" name="矩形 24">
            <a:extLst>
              <a:ext uri="{FF2B5EF4-FFF2-40B4-BE49-F238E27FC236}">
                <a16:creationId xmlns:a16="http://schemas.microsoft.com/office/drawing/2014/main" id="{9304689A-13D7-4A5B-AC7A-9C7B77994410}"/>
              </a:ext>
            </a:extLst>
          </p:cNvPr>
          <p:cNvSpPr/>
          <p:nvPr/>
        </p:nvSpPr>
        <p:spPr>
          <a:xfrm>
            <a:off x="6522004" y="5118510"/>
            <a:ext cx="1161206" cy="237132"/>
          </a:xfrm>
          <a:prstGeom prst="rect">
            <a:avLst/>
          </a:prstGeom>
          <a:solidFill>
            <a:srgbClr val="CE3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操作记录</a:t>
            </a:r>
          </a:p>
        </p:txBody>
      </p:sp>
      <p:pic>
        <p:nvPicPr>
          <p:cNvPr id="26" name="图片 25" descr="交换机-拷贝-5@2x-拷贝-2@2x">
            <a:extLst>
              <a:ext uri="{FF2B5EF4-FFF2-40B4-BE49-F238E27FC236}">
                <a16:creationId xmlns:a16="http://schemas.microsoft.com/office/drawing/2014/main" id="{715DDCB4-BC72-4AB4-9475-455BA557EAA9}"/>
              </a:ext>
            </a:extLst>
          </p:cNvPr>
          <p:cNvPicPr>
            <a:picLocks noChangeAspect="1"/>
          </p:cNvPicPr>
          <p:nvPr/>
        </p:nvPicPr>
        <p:blipFill>
          <a:blip r:embed="rId9"/>
          <a:stretch>
            <a:fillRect/>
          </a:stretch>
        </p:blipFill>
        <p:spPr>
          <a:xfrm>
            <a:off x="6218473" y="2891067"/>
            <a:ext cx="689842" cy="714455"/>
          </a:xfrm>
          <a:prstGeom prst="rect">
            <a:avLst/>
          </a:prstGeom>
        </p:spPr>
      </p:pic>
      <p:pic>
        <p:nvPicPr>
          <p:cNvPr id="27" name="图片 26" descr="Search_96px">
            <a:extLst>
              <a:ext uri="{FF2B5EF4-FFF2-40B4-BE49-F238E27FC236}">
                <a16:creationId xmlns:a16="http://schemas.microsoft.com/office/drawing/2014/main" id="{C934BC98-E218-45F3-966A-0BCC02F81555}"/>
              </a:ext>
            </a:extLst>
          </p:cNvPr>
          <p:cNvPicPr>
            <a:picLocks noChangeAspect="1"/>
          </p:cNvPicPr>
          <p:nvPr/>
        </p:nvPicPr>
        <p:blipFill>
          <a:blip r:embed="rId10"/>
          <a:stretch>
            <a:fillRect/>
          </a:stretch>
        </p:blipFill>
        <p:spPr>
          <a:xfrm>
            <a:off x="7540945" y="4122785"/>
            <a:ext cx="549399" cy="549398"/>
          </a:xfrm>
          <a:prstGeom prst="rect">
            <a:avLst/>
          </a:prstGeom>
        </p:spPr>
      </p:pic>
      <p:sp>
        <p:nvSpPr>
          <p:cNvPr id="28" name="矩形 27">
            <a:extLst>
              <a:ext uri="{FF2B5EF4-FFF2-40B4-BE49-F238E27FC236}">
                <a16:creationId xmlns:a16="http://schemas.microsoft.com/office/drawing/2014/main" id="{440521C9-7D21-460F-8CB3-53E84ECA997D}"/>
              </a:ext>
            </a:extLst>
          </p:cNvPr>
          <p:cNvSpPr/>
          <p:nvPr/>
        </p:nvSpPr>
        <p:spPr>
          <a:xfrm>
            <a:off x="839416" y="985032"/>
            <a:ext cx="9891455" cy="307777"/>
          </a:xfrm>
          <a:prstGeom prst="rect">
            <a:avLst/>
          </a:prstGeom>
        </p:spPr>
        <p:txBody>
          <a:bodyPr wrap="square">
            <a:spAutoFit/>
          </a:bodyPr>
          <a:lstStyle/>
          <a:p>
            <a:r>
              <a:rPr lang="zh-CN" altLang="en-US" sz="1400" dirty="0">
                <a:solidFill>
                  <a:srgbClr val="0068E7"/>
                </a:solidFill>
                <a:latin typeface="微软雅黑" panose="020B0503020204020204" pitchFamily="34" charset="-122"/>
                <a:ea typeface="微软雅黑" panose="020B0503020204020204" pitchFamily="34" charset="-122"/>
              </a:rPr>
              <a:t>通过交换机镜像或在数据库服务器按照</a:t>
            </a:r>
            <a:r>
              <a:rPr lang="en-US" altLang="zh-CN" sz="1400" dirty="0">
                <a:solidFill>
                  <a:srgbClr val="0068E7"/>
                </a:solidFill>
                <a:latin typeface="微软雅黑" panose="020B0503020204020204" pitchFamily="34" charset="-122"/>
                <a:ea typeface="微软雅黑" panose="020B0503020204020204" pitchFamily="34" charset="-122"/>
              </a:rPr>
              <a:t>Agent</a:t>
            </a:r>
            <a:r>
              <a:rPr lang="zh-CN" altLang="en-US" sz="1400" dirty="0">
                <a:solidFill>
                  <a:srgbClr val="0068E7"/>
                </a:solidFill>
                <a:latin typeface="微软雅黑" panose="020B0503020204020204" pitchFamily="34" charset="-122"/>
                <a:ea typeface="微软雅黑" panose="020B0503020204020204" pitchFamily="34" charset="-122"/>
              </a:rPr>
              <a:t>方式，进行会话监测，并及时发现安全问题</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36B1244B-4868-4069-84AC-1B69CECE5295}"/>
              </a:ext>
            </a:extLst>
          </p:cNvPr>
          <p:cNvSpPr/>
          <p:nvPr/>
        </p:nvSpPr>
        <p:spPr>
          <a:xfrm>
            <a:off x="5917747" y="2545159"/>
            <a:ext cx="1264129"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交换机</a:t>
            </a:r>
            <a:r>
              <a:rPr lang="en-US" altLang="zh-CN" sz="1400" dirty="0">
                <a:latin typeface="微软雅黑" panose="020B0503020204020204" pitchFamily="34" charset="-122"/>
                <a:ea typeface="微软雅黑" panose="020B0503020204020204" pitchFamily="34" charset="-122"/>
              </a:rPr>
              <a:t>Mirror</a:t>
            </a:r>
            <a:endParaRPr lang="zh-CN" altLang="en-US" sz="1400" dirty="0"/>
          </a:p>
        </p:txBody>
      </p:sp>
      <p:sp>
        <p:nvSpPr>
          <p:cNvPr id="30" name="矩形 29">
            <a:extLst>
              <a:ext uri="{FF2B5EF4-FFF2-40B4-BE49-F238E27FC236}">
                <a16:creationId xmlns:a16="http://schemas.microsoft.com/office/drawing/2014/main" id="{C5D3CA97-C2EB-46DD-BEEE-A2209E5D3786}"/>
              </a:ext>
            </a:extLst>
          </p:cNvPr>
          <p:cNvSpPr/>
          <p:nvPr/>
        </p:nvSpPr>
        <p:spPr>
          <a:xfrm>
            <a:off x="9588634" y="3378527"/>
            <a:ext cx="1218603"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服务器</a:t>
            </a:r>
            <a:r>
              <a:rPr lang="en-US" altLang="zh-CN" sz="1400" dirty="0">
                <a:latin typeface="微软雅黑" panose="020B0503020204020204" pitchFamily="34" charset="-122"/>
                <a:ea typeface="微软雅黑" panose="020B0503020204020204" pitchFamily="34" charset="-122"/>
              </a:rPr>
              <a:t>agent</a:t>
            </a:r>
            <a:endParaRPr lang="zh-CN" altLang="en-US" sz="1400" dirty="0"/>
          </a:p>
        </p:txBody>
      </p:sp>
    </p:spTree>
    <p:extLst>
      <p:ext uri="{BB962C8B-B14F-4D97-AF65-F5344CB8AC3E}">
        <p14:creationId xmlns:p14="http://schemas.microsoft.com/office/powerpoint/2010/main" val="11824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72026"/>
            <a:ext cx="6192688" cy="369332"/>
          </a:xfrm>
          <a:prstGeom prst="rect">
            <a:avLst/>
          </a:prstGeom>
          <a:noFill/>
        </p:spPr>
        <p:txBody>
          <a:bodyPr wrap="square" rtlCol="0">
            <a:spAutoFit/>
          </a:bodyPr>
          <a:lstStyle/>
          <a:p>
            <a:r>
              <a:rPr lang="zh-CN" altLang="en-US" b="1" dirty="0">
                <a:solidFill>
                  <a:srgbClr val="0068E7"/>
                </a:solidFill>
                <a:latin typeface="微软雅黑" panose="020B0503020204020204" pitchFamily="34" charset="-122"/>
                <a:ea typeface="微软雅黑" panose="020B0503020204020204" pitchFamily="34" charset="-122"/>
              </a:rPr>
              <a:t>数据库审计</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功能</a:t>
            </a:r>
          </a:p>
        </p:txBody>
      </p:sp>
      <p:sp>
        <p:nvSpPr>
          <p:cNvPr id="32" name="矩形 29">
            <a:extLst>
              <a:ext uri="{FF2B5EF4-FFF2-40B4-BE49-F238E27FC236}">
                <a16:creationId xmlns:a16="http://schemas.microsoft.com/office/drawing/2014/main" id="{C6F4F6D3-B23D-4F36-BA46-E8E7D5E90E3C}"/>
              </a:ext>
            </a:extLst>
          </p:cNvPr>
          <p:cNvSpPr txBox="1"/>
          <p:nvPr/>
        </p:nvSpPr>
        <p:spPr>
          <a:xfrm>
            <a:off x="1063824" y="2232430"/>
            <a:ext cx="3999309" cy="418528"/>
          </a:xfrm>
          <a:prstGeom prst="rect">
            <a:avLst/>
          </a:prstGeom>
          <a:ln w="12700">
            <a:miter lim="400000"/>
          </a:ln>
        </p:spPr>
        <p:txBody>
          <a:bodyPr wrap="square" lIns="28424" tIns="28424" rIns="28424" bIns="28424">
            <a:spAutoFit/>
          </a:bodyPr>
          <a:lstStyle>
            <a:lvl1pPr>
              <a:lnSpc>
                <a:spcPct val="130000"/>
              </a:lnSpc>
              <a:defRPr sz="2000">
                <a:solidFill>
                  <a:srgbClr val="FFFFFF"/>
                </a:solidFill>
                <a:latin typeface="PingFang SC Semibold"/>
                <a:ea typeface="PingFang SC Semibold"/>
                <a:cs typeface="PingFang SC Semibold"/>
                <a:sym typeface="PingFang SC Semibold"/>
              </a:defRPr>
            </a:lvl1pPr>
          </a:lstStyle>
          <a:p>
            <a:r>
              <a:rPr lang="zh-CN" altLang="en-US" dirty="0">
                <a:solidFill>
                  <a:srgbClr val="0067E7"/>
                </a:solidFill>
                <a:latin typeface="微软雅黑" panose="020B0503020204020204" charset="-122"/>
                <a:ea typeface="微软雅黑" panose="020B0503020204020204" charset="-122"/>
              </a:rPr>
              <a:t>智能审计，掌控全局</a:t>
            </a:r>
          </a:p>
        </p:txBody>
      </p:sp>
      <p:sp>
        <p:nvSpPr>
          <p:cNvPr id="33" name="借助人工智能与大数据  更安全的互联网营销">
            <a:extLst>
              <a:ext uri="{FF2B5EF4-FFF2-40B4-BE49-F238E27FC236}">
                <a16:creationId xmlns:a16="http://schemas.microsoft.com/office/drawing/2014/main" id="{01D42ACF-8799-4F8B-A030-C7B058BD9DF9}"/>
              </a:ext>
            </a:extLst>
          </p:cNvPr>
          <p:cNvSpPr txBox="1"/>
          <p:nvPr/>
        </p:nvSpPr>
        <p:spPr>
          <a:xfrm>
            <a:off x="1063824" y="3005336"/>
            <a:ext cx="3999309" cy="1667491"/>
          </a:xfrm>
          <a:prstGeom prst="rect">
            <a:avLst/>
          </a:prstGeom>
          <a:ln w="12700">
            <a:miter lim="400000"/>
          </a:ln>
        </p:spPr>
        <p:txBody>
          <a:bodyPr wrap="square" lIns="25581" tIns="25582" rIns="25581" bIns="25582">
            <a:spAutoFit/>
          </a:bodyPr>
          <a:lstStyle>
            <a:lvl1pPr>
              <a:defRPr sz="2000">
                <a:solidFill>
                  <a:srgbClr val="00C8DC"/>
                </a:solidFill>
                <a:latin typeface="PingFang SC Regular"/>
                <a:ea typeface="PingFang SC Regular"/>
                <a:cs typeface="PingFang SC Regular"/>
                <a:sym typeface="PingFang SC Regular"/>
              </a:defRPr>
            </a:lvl1pPr>
          </a:lstStyle>
          <a:p>
            <a:pPr marL="342900" indent="-342900">
              <a:lnSpc>
                <a:spcPct val="150000"/>
              </a:lnSpc>
              <a:buFont typeface="Arial" panose="020B0604020202020204" pitchFamily="34" charset="0"/>
              <a:buChar char="•"/>
            </a:pPr>
            <a:r>
              <a:rPr lang="zh-CN" altLang="en-US" sz="1400" dirty="0">
                <a:solidFill>
                  <a:srgbClr val="00B050"/>
                </a:solidFill>
                <a:latin typeface="微软雅黑" panose="020B0503020204020204" charset="-122"/>
                <a:ea typeface="微软雅黑" panose="020B0503020204020204" charset="-122"/>
              </a:rPr>
              <a:t>语句压力预警：数据库性能问题预测</a:t>
            </a:r>
            <a:endParaRPr lang="en-US" altLang="zh-CN" sz="1400" dirty="0">
              <a:solidFill>
                <a:srgbClr val="00B050"/>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zh-CN" altLang="en-US" sz="1400" dirty="0">
                <a:solidFill>
                  <a:srgbClr val="00B050"/>
                </a:solidFill>
                <a:latin typeface="微软雅黑" panose="020B0503020204020204" charset="-122"/>
                <a:ea typeface="微软雅黑" panose="020B0503020204020204" charset="-122"/>
              </a:rPr>
              <a:t>业务审计：全量会话审计，快速追溯</a:t>
            </a:r>
            <a:endParaRPr lang="en-US" altLang="zh-CN" sz="1400" dirty="0">
              <a:solidFill>
                <a:srgbClr val="00B050"/>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en-US" altLang="zh-CN" sz="1400" dirty="0">
                <a:solidFill>
                  <a:srgbClr val="00B050"/>
                </a:solidFill>
                <a:latin typeface="微软雅黑" panose="020B0503020204020204" charset="-122"/>
                <a:ea typeface="微软雅黑" panose="020B0503020204020204" charset="-122"/>
              </a:rPr>
              <a:t>AI</a:t>
            </a:r>
            <a:r>
              <a:rPr lang="zh-CN" altLang="en-US" sz="1400" dirty="0">
                <a:solidFill>
                  <a:srgbClr val="00B050"/>
                </a:solidFill>
                <a:latin typeface="微软雅黑" panose="020B0503020204020204" charset="-122"/>
                <a:ea typeface="微软雅黑" panose="020B0503020204020204" charset="-122"/>
              </a:rPr>
              <a:t>审计：</a:t>
            </a:r>
            <a:r>
              <a:rPr lang="en-US" altLang="zh-CN" sz="1400" dirty="0">
                <a:solidFill>
                  <a:srgbClr val="00B050"/>
                </a:solidFill>
                <a:latin typeface="微软雅黑" panose="020B0503020204020204" charset="-122"/>
                <a:ea typeface="微软雅黑" panose="020B0503020204020204" charset="-122"/>
              </a:rPr>
              <a:t>AI</a:t>
            </a:r>
            <a:r>
              <a:rPr lang="zh-CN" altLang="en-US" sz="1400" dirty="0">
                <a:solidFill>
                  <a:srgbClr val="00B050"/>
                </a:solidFill>
                <a:latin typeface="微软雅黑" panose="020B0503020204020204" charset="-122"/>
                <a:ea typeface="微软雅黑" panose="020B0503020204020204" charset="-122"/>
              </a:rPr>
              <a:t>双引擎，未知操作风险识别</a:t>
            </a:r>
            <a:endParaRPr lang="en-US" altLang="zh-CN" sz="1400" dirty="0">
              <a:solidFill>
                <a:srgbClr val="00B050"/>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zh-CN" altLang="en-US" sz="1400" dirty="0">
                <a:solidFill>
                  <a:srgbClr val="00B050"/>
                </a:solidFill>
                <a:latin typeface="微软雅黑" panose="020B0503020204020204" charset="-122"/>
                <a:ea typeface="微软雅黑" panose="020B0503020204020204" charset="-122"/>
              </a:rPr>
              <a:t>风险报表：自定义操作风险报表，等保报表</a:t>
            </a:r>
            <a:endParaRPr lang="en-US" altLang="zh-CN" sz="1400" dirty="0">
              <a:solidFill>
                <a:srgbClr val="00B050"/>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zh-CN" altLang="en-US" sz="1400" dirty="0">
                <a:solidFill>
                  <a:srgbClr val="00B050"/>
                </a:solidFill>
                <a:latin typeface="微软雅黑" panose="020B0503020204020204" charset="-122"/>
                <a:ea typeface="微软雅黑" panose="020B0503020204020204" charset="-122"/>
              </a:rPr>
              <a:t>威胁告警：多途径分级实时告警</a:t>
            </a:r>
            <a:endParaRPr lang="en-US" altLang="zh-CN" sz="1400" dirty="0">
              <a:solidFill>
                <a:srgbClr val="00B050"/>
              </a:solidFill>
              <a:latin typeface="微软雅黑" panose="020B0503020204020204" charset="-122"/>
              <a:ea typeface="微软雅黑" panose="020B0503020204020204" charset="-122"/>
            </a:endParaRPr>
          </a:p>
        </p:txBody>
      </p:sp>
      <p:pic>
        <p:nvPicPr>
          <p:cNvPr id="34" name="图片 33">
            <a:extLst>
              <a:ext uri="{FF2B5EF4-FFF2-40B4-BE49-F238E27FC236}">
                <a16:creationId xmlns:a16="http://schemas.microsoft.com/office/drawing/2014/main" id="{1D6FD6D1-E473-4CDB-9A53-D8822DE0E3C3}"/>
              </a:ext>
            </a:extLst>
          </p:cNvPr>
          <p:cNvPicPr>
            <a:picLocks noChangeAspect="1"/>
          </p:cNvPicPr>
          <p:nvPr/>
        </p:nvPicPr>
        <p:blipFill>
          <a:blip r:embed="rId4"/>
          <a:stretch>
            <a:fillRect/>
          </a:stretch>
        </p:blipFill>
        <p:spPr>
          <a:xfrm>
            <a:off x="6248400" y="271852"/>
            <a:ext cx="5856352" cy="1944355"/>
          </a:xfrm>
          <a:prstGeom prst="rect">
            <a:avLst/>
          </a:prstGeom>
        </p:spPr>
      </p:pic>
      <p:pic>
        <p:nvPicPr>
          <p:cNvPr id="35" name="图片 34">
            <a:extLst>
              <a:ext uri="{FF2B5EF4-FFF2-40B4-BE49-F238E27FC236}">
                <a16:creationId xmlns:a16="http://schemas.microsoft.com/office/drawing/2014/main" id="{D3262FD1-7627-41A7-97A6-3A5AB7F5405A}"/>
              </a:ext>
            </a:extLst>
          </p:cNvPr>
          <p:cNvPicPr>
            <a:picLocks noChangeAspect="1"/>
          </p:cNvPicPr>
          <p:nvPr/>
        </p:nvPicPr>
        <p:blipFill>
          <a:blip r:embed="rId5"/>
          <a:stretch>
            <a:fillRect/>
          </a:stretch>
        </p:blipFill>
        <p:spPr>
          <a:xfrm>
            <a:off x="6248400" y="956226"/>
            <a:ext cx="5856351" cy="1712950"/>
          </a:xfrm>
          <a:prstGeom prst="rect">
            <a:avLst/>
          </a:prstGeom>
        </p:spPr>
      </p:pic>
      <p:pic>
        <p:nvPicPr>
          <p:cNvPr id="36" name="图片 35">
            <a:extLst>
              <a:ext uri="{FF2B5EF4-FFF2-40B4-BE49-F238E27FC236}">
                <a16:creationId xmlns:a16="http://schemas.microsoft.com/office/drawing/2014/main" id="{33918710-284B-40F5-B408-4CF5F345867D}"/>
              </a:ext>
            </a:extLst>
          </p:cNvPr>
          <p:cNvPicPr>
            <a:picLocks noChangeAspect="1"/>
          </p:cNvPicPr>
          <p:nvPr/>
        </p:nvPicPr>
        <p:blipFill>
          <a:blip r:embed="rId6"/>
          <a:stretch>
            <a:fillRect/>
          </a:stretch>
        </p:blipFill>
        <p:spPr>
          <a:xfrm>
            <a:off x="6260047" y="2202186"/>
            <a:ext cx="5844705" cy="1175927"/>
          </a:xfrm>
          <a:prstGeom prst="rect">
            <a:avLst/>
          </a:prstGeom>
        </p:spPr>
      </p:pic>
      <p:pic>
        <p:nvPicPr>
          <p:cNvPr id="37" name="图片 36">
            <a:extLst>
              <a:ext uri="{FF2B5EF4-FFF2-40B4-BE49-F238E27FC236}">
                <a16:creationId xmlns:a16="http://schemas.microsoft.com/office/drawing/2014/main" id="{90D4FCB7-CB52-4768-AB04-EA7703678FFF}"/>
              </a:ext>
            </a:extLst>
          </p:cNvPr>
          <p:cNvPicPr>
            <a:picLocks noChangeAspect="1"/>
          </p:cNvPicPr>
          <p:nvPr/>
        </p:nvPicPr>
        <p:blipFill>
          <a:blip r:embed="rId7"/>
          <a:stretch>
            <a:fillRect/>
          </a:stretch>
        </p:blipFill>
        <p:spPr>
          <a:xfrm>
            <a:off x="6968480" y="1175775"/>
            <a:ext cx="4855066" cy="5111209"/>
          </a:xfrm>
          <a:prstGeom prst="rect">
            <a:avLst/>
          </a:prstGeom>
        </p:spPr>
      </p:pic>
      <p:grpSp>
        <p:nvGrpSpPr>
          <p:cNvPr id="38" name="组合 37">
            <a:extLst>
              <a:ext uri="{FF2B5EF4-FFF2-40B4-BE49-F238E27FC236}">
                <a16:creationId xmlns:a16="http://schemas.microsoft.com/office/drawing/2014/main" id="{63FB8DE2-6FB5-44F2-8A8E-0B11E1128663}"/>
              </a:ext>
            </a:extLst>
          </p:cNvPr>
          <p:cNvGrpSpPr/>
          <p:nvPr/>
        </p:nvGrpSpPr>
        <p:grpSpPr>
          <a:xfrm>
            <a:off x="6280906" y="3861048"/>
            <a:ext cx="5730080" cy="2339666"/>
            <a:chOff x="7954772" y="5177777"/>
            <a:chExt cx="9374374" cy="3827678"/>
          </a:xfrm>
        </p:grpSpPr>
        <p:pic>
          <p:nvPicPr>
            <p:cNvPr id="39" name="图片 38">
              <a:extLst>
                <a:ext uri="{FF2B5EF4-FFF2-40B4-BE49-F238E27FC236}">
                  <a16:creationId xmlns:a16="http://schemas.microsoft.com/office/drawing/2014/main" id="{5E00B318-E008-4081-A09A-9AC8738B9902}"/>
                </a:ext>
              </a:extLst>
            </p:cNvPr>
            <p:cNvPicPr>
              <a:picLocks noChangeAspect="1"/>
            </p:cNvPicPr>
            <p:nvPr/>
          </p:nvPicPr>
          <p:blipFill>
            <a:blip r:embed="rId8"/>
            <a:stretch>
              <a:fillRect/>
            </a:stretch>
          </p:blipFill>
          <p:spPr>
            <a:xfrm>
              <a:off x="7954772" y="5177777"/>
              <a:ext cx="9374374" cy="3827678"/>
            </a:xfrm>
            <a:prstGeom prst="rect">
              <a:avLst/>
            </a:prstGeom>
          </p:spPr>
        </p:pic>
        <p:pic>
          <p:nvPicPr>
            <p:cNvPr id="40" name="图片 39">
              <a:extLst>
                <a:ext uri="{FF2B5EF4-FFF2-40B4-BE49-F238E27FC236}">
                  <a16:creationId xmlns:a16="http://schemas.microsoft.com/office/drawing/2014/main" id="{639EBAB4-732A-4CB4-A40E-7D257577781D}"/>
                </a:ext>
              </a:extLst>
            </p:cNvPr>
            <p:cNvPicPr>
              <a:picLocks noChangeAspect="1"/>
            </p:cNvPicPr>
            <p:nvPr/>
          </p:nvPicPr>
          <p:blipFill>
            <a:blip r:embed="rId9"/>
            <a:stretch>
              <a:fillRect/>
            </a:stretch>
          </p:blipFill>
          <p:spPr>
            <a:xfrm>
              <a:off x="8624915" y="7588817"/>
              <a:ext cx="6518100" cy="358429"/>
            </a:xfrm>
            <a:prstGeom prst="rect">
              <a:avLst/>
            </a:prstGeom>
          </p:spPr>
        </p:pic>
      </p:grpSp>
    </p:spTree>
    <p:extLst>
      <p:ext uri="{BB962C8B-B14F-4D97-AF65-F5344CB8AC3E}">
        <p14:creationId xmlns:p14="http://schemas.microsoft.com/office/powerpoint/2010/main" val="8919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72026"/>
            <a:ext cx="6192688" cy="369332"/>
          </a:xfrm>
          <a:prstGeom prst="rect">
            <a:avLst/>
          </a:prstGeom>
          <a:noFill/>
        </p:spPr>
        <p:txBody>
          <a:bodyPr wrap="square" rtlCol="0">
            <a:spAutoFit/>
          </a:bodyPr>
          <a:lstStyle/>
          <a:p>
            <a:r>
              <a:rPr lang="zh-CN" altLang="en-US" b="1" dirty="0">
                <a:solidFill>
                  <a:srgbClr val="0068E7"/>
                </a:solidFill>
                <a:latin typeface="微软雅黑" panose="020B0503020204020204" pitchFamily="34" charset="-122"/>
                <a:ea typeface="微软雅黑" panose="020B0503020204020204" pitchFamily="34" charset="-122"/>
              </a:rPr>
              <a:t>数据库脱敏</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流程</a:t>
            </a:r>
          </a:p>
        </p:txBody>
      </p:sp>
      <p:cxnSp>
        <p:nvCxnSpPr>
          <p:cNvPr id="14" name="直接连接符 13">
            <a:extLst>
              <a:ext uri="{FF2B5EF4-FFF2-40B4-BE49-F238E27FC236}">
                <a16:creationId xmlns:a16="http://schemas.microsoft.com/office/drawing/2014/main" id="{ABE8B0E2-C070-4D8C-820E-35F0F0474EAF}"/>
              </a:ext>
            </a:extLst>
          </p:cNvPr>
          <p:cNvCxnSpPr>
            <a:cxnSpLocks/>
            <a:stCxn id="23" idx="3"/>
            <a:endCxn id="41" idx="1"/>
          </p:cNvCxnSpPr>
          <p:nvPr/>
        </p:nvCxnSpPr>
        <p:spPr>
          <a:xfrm>
            <a:off x="4381645" y="3306323"/>
            <a:ext cx="306850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5" name="图片 14" descr="服务器@2x">
            <a:extLst>
              <a:ext uri="{FF2B5EF4-FFF2-40B4-BE49-F238E27FC236}">
                <a16:creationId xmlns:a16="http://schemas.microsoft.com/office/drawing/2014/main" id="{49C2587F-606B-4A89-99DC-5A41C47D4241}"/>
              </a:ext>
            </a:extLst>
          </p:cNvPr>
          <p:cNvPicPr>
            <a:picLocks noChangeAspect="1"/>
          </p:cNvPicPr>
          <p:nvPr/>
        </p:nvPicPr>
        <p:blipFill>
          <a:blip r:embed="rId4"/>
          <a:stretch>
            <a:fillRect/>
          </a:stretch>
        </p:blipFill>
        <p:spPr>
          <a:xfrm>
            <a:off x="1461310" y="2087678"/>
            <a:ext cx="314212" cy="538711"/>
          </a:xfrm>
          <a:prstGeom prst="rect">
            <a:avLst/>
          </a:prstGeom>
          <a:effectLst/>
        </p:spPr>
      </p:pic>
      <p:pic>
        <p:nvPicPr>
          <p:cNvPr id="16" name="图片 15" descr="服务器@2x">
            <a:extLst>
              <a:ext uri="{FF2B5EF4-FFF2-40B4-BE49-F238E27FC236}">
                <a16:creationId xmlns:a16="http://schemas.microsoft.com/office/drawing/2014/main" id="{1A12A9B0-8721-4311-B6D3-8E0A17161028}"/>
              </a:ext>
            </a:extLst>
          </p:cNvPr>
          <p:cNvPicPr>
            <a:picLocks noChangeAspect="1"/>
          </p:cNvPicPr>
          <p:nvPr/>
        </p:nvPicPr>
        <p:blipFill>
          <a:blip r:embed="rId4"/>
          <a:stretch>
            <a:fillRect/>
          </a:stretch>
        </p:blipFill>
        <p:spPr>
          <a:xfrm>
            <a:off x="1461308" y="3878172"/>
            <a:ext cx="314212" cy="538711"/>
          </a:xfrm>
          <a:prstGeom prst="rect">
            <a:avLst/>
          </a:prstGeom>
          <a:effectLst/>
        </p:spPr>
      </p:pic>
      <p:sp>
        <p:nvSpPr>
          <p:cNvPr id="17" name="文本框 16">
            <a:extLst>
              <a:ext uri="{FF2B5EF4-FFF2-40B4-BE49-F238E27FC236}">
                <a16:creationId xmlns:a16="http://schemas.microsoft.com/office/drawing/2014/main" id="{1FEFBB6B-2708-47C0-AA4B-F35E72F2E32B}"/>
              </a:ext>
            </a:extLst>
          </p:cNvPr>
          <p:cNvSpPr txBox="1"/>
          <p:nvPr/>
        </p:nvSpPr>
        <p:spPr>
          <a:xfrm>
            <a:off x="1168767" y="2677823"/>
            <a:ext cx="913678"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其他服务器</a:t>
            </a:r>
          </a:p>
        </p:txBody>
      </p:sp>
      <p:sp>
        <p:nvSpPr>
          <p:cNvPr id="18" name="文本框 17">
            <a:extLst>
              <a:ext uri="{FF2B5EF4-FFF2-40B4-BE49-F238E27FC236}">
                <a16:creationId xmlns:a16="http://schemas.microsoft.com/office/drawing/2014/main" id="{C011DADD-E600-488B-8F59-13270B644F81}"/>
              </a:ext>
            </a:extLst>
          </p:cNvPr>
          <p:cNvSpPr txBox="1"/>
          <p:nvPr/>
        </p:nvSpPr>
        <p:spPr>
          <a:xfrm>
            <a:off x="1183418" y="4396673"/>
            <a:ext cx="936774"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web</a:t>
            </a:r>
            <a:r>
              <a:rPr lang="zh-CN" altLang="en-US" sz="1100" dirty="0">
                <a:latin typeface="微软雅黑" panose="020B0503020204020204" pitchFamily="34" charset="-122"/>
                <a:ea typeface="微软雅黑" panose="020B0503020204020204" pitchFamily="34" charset="-122"/>
              </a:rPr>
              <a:t>服务器</a:t>
            </a:r>
          </a:p>
        </p:txBody>
      </p:sp>
      <p:cxnSp>
        <p:nvCxnSpPr>
          <p:cNvPr id="19" name="连接符: 肘形 18">
            <a:extLst>
              <a:ext uri="{FF2B5EF4-FFF2-40B4-BE49-F238E27FC236}">
                <a16:creationId xmlns:a16="http://schemas.microsoft.com/office/drawing/2014/main" id="{0974DAB0-DD7B-4394-9851-A5F9428AE8AE}"/>
              </a:ext>
            </a:extLst>
          </p:cNvPr>
          <p:cNvCxnSpPr>
            <a:cxnSpLocks/>
            <a:stCxn id="15" idx="3"/>
            <a:endCxn id="26" idx="0"/>
          </p:cNvCxnSpPr>
          <p:nvPr/>
        </p:nvCxnSpPr>
        <p:spPr>
          <a:xfrm>
            <a:off x="1775522" y="2357034"/>
            <a:ext cx="658475" cy="749209"/>
          </a:xfrm>
          <a:prstGeom prst="bentConnector2">
            <a:avLst/>
          </a:prstGeom>
          <a:ln w="19050"/>
        </p:spPr>
        <p:style>
          <a:lnRef idx="1">
            <a:schemeClr val="accent1"/>
          </a:lnRef>
          <a:fillRef idx="0">
            <a:schemeClr val="accent1"/>
          </a:fillRef>
          <a:effectRef idx="0">
            <a:schemeClr val="accent1"/>
          </a:effectRef>
          <a:fontRef idx="minor">
            <a:schemeClr val="tx1"/>
          </a:fontRef>
        </p:style>
      </p:cxnSp>
      <p:pic>
        <p:nvPicPr>
          <p:cNvPr id="20" name="图片 19" descr="internet_explorer-128">
            <a:extLst>
              <a:ext uri="{FF2B5EF4-FFF2-40B4-BE49-F238E27FC236}">
                <a16:creationId xmlns:a16="http://schemas.microsoft.com/office/drawing/2014/main" id="{2736B213-45AA-4007-8099-19BDDA7655D2}"/>
              </a:ext>
            </a:extLst>
          </p:cNvPr>
          <p:cNvPicPr>
            <a:picLocks noChangeAspect="1"/>
          </p:cNvPicPr>
          <p:nvPr/>
        </p:nvPicPr>
        <p:blipFill>
          <a:blip r:embed="rId5"/>
          <a:stretch>
            <a:fillRect/>
          </a:stretch>
        </p:blipFill>
        <p:spPr>
          <a:xfrm>
            <a:off x="1221816" y="4099722"/>
            <a:ext cx="295273" cy="296951"/>
          </a:xfrm>
          <a:prstGeom prst="rect">
            <a:avLst/>
          </a:prstGeom>
        </p:spPr>
      </p:pic>
      <p:pic>
        <p:nvPicPr>
          <p:cNvPr id="21" name="图片 20" descr="人 (1)">
            <a:extLst>
              <a:ext uri="{FF2B5EF4-FFF2-40B4-BE49-F238E27FC236}">
                <a16:creationId xmlns:a16="http://schemas.microsoft.com/office/drawing/2014/main" id="{7D04D4F3-6B7E-4E81-95BC-C066194034D5}"/>
              </a:ext>
            </a:extLst>
          </p:cNvPr>
          <p:cNvPicPr>
            <a:picLocks noChangeAspect="1"/>
          </p:cNvPicPr>
          <p:nvPr/>
        </p:nvPicPr>
        <p:blipFill>
          <a:blip r:embed="rId6"/>
          <a:stretch>
            <a:fillRect/>
          </a:stretch>
        </p:blipFill>
        <p:spPr>
          <a:xfrm>
            <a:off x="1409587" y="3034498"/>
            <a:ext cx="417655" cy="420029"/>
          </a:xfrm>
          <a:prstGeom prst="rect">
            <a:avLst/>
          </a:prstGeom>
        </p:spPr>
      </p:pic>
      <p:sp>
        <p:nvSpPr>
          <p:cNvPr id="22" name="文本框 21">
            <a:extLst>
              <a:ext uri="{FF2B5EF4-FFF2-40B4-BE49-F238E27FC236}">
                <a16:creationId xmlns:a16="http://schemas.microsoft.com/office/drawing/2014/main" id="{04E40DC3-5D89-499F-B084-7BD97B150074}"/>
              </a:ext>
            </a:extLst>
          </p:cNvPr>
          <p:cNvSpPr txBox="1"/>
          <p:nvPr/>
        </p:nvSpPr>
        <p:spPr>
          <a:xfrm>
            <a:off x="1382047" y="3477614"/>
            <a:ext cx="504365"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DBA</a:t>
            </a:r>
            <a:endParaRPr lang="zh-CN" altLang="en-US" sz="1100" dirty="0">
              <a:latin typeface="微软雅黑" panose="020B0503020204020204" pitchFamily="34" charset="-122"/>
              <a:ea typeface="微软雅黑" panose="020B0503020204020204" pitchFamily="34" charset="-122"/>
            </a:endParaRPr>
          </a:p>
        </p:txBody>
      </p:sp>
      <p:pic>
        <p:nvPicPr>
          <p:cNvPr id="23" name="图片 22" descr="数据库备份">
            <a:extLst>
              <a:ext uri="{FF2B5EF4-FFF2-40B4-BE49-F238E27FC236}">
                <a16:creationId xmlns:a16="http://schemas.microsoft.com/office/drawing/2014/main" id="{5C29B53B-C6BC-4F45-85CF-CF35C849CECF}"/>
              </a:ext>
            </a:extLst>
          </p:cNvPr>
          <p:cNvPicPr>
            <a:picLocks noChangeAspect="1"/>
          </p:cNvPicPr>
          <p:nvPr/>
        </p:nvPicPr>
        <p:blipFill>
          <a:blip r:embed="rId7"/>
          <a:stretch>
            <a:fillRect/>
          </a:stretch>
        </p:blipFill>
        <p:spPr>
          <a:xfrm>
            <a:off x="3934366" y="3081412"/>
            <a:ext cx="447279" cy="449821"/>
          </a:xfrm>
          <a:prstGeom prst="rect">
            <a:avLst/>
          </a:prstGeom>
        </p:spPr>
      </p:pic>
      <p:sp>
        <p:nvSpPr>
          <p:cNvPr id="24" name="文本框 23">
            <a:extLst>
              <a:ext uri="{FF2B5EF4-FFF2-40B4-BE49-F238E27FC236}">
                <a16:creationId xmlns:a16="http://schemas.microsoft.com/office/drawing/2014/main" id="{FB9BBE62-1366-4D5F-9A5B-5DE3ACEB2BBA}"/>
              </a:ext>
            </a:extLst>
          </p:cNvPr>
          <p:cNvSpPr txBox="1"/>
          <p:nvPr/>
        </p:nvSpPr>
        <p:spPr>
          <a:xfrm>
            <a:off x="3725006" y="3561834"/>
            <a:ext cx="933372"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正式数据库</a:t>
            </a:r>
          </a:p>
        </p:txBody>
      </p:sp>
      <p:cxnSp>
        <p:nvCxnSpPr>
          <p:cNvPr id="25" name="直接连接符 24">
            <a:extLst>
              <a:ext uri="{FF2B5EF4-FFF2-40B4-BE49-F238E27FC236}">
                <a16:creationId xmlns:a16="http://schemas.microsoft.com/office/drawing/2014/main" id="{CF346687-F3D5-4FBB-81D3-1EB4EC63A032}"/>
              </a:ext>
            </a:extLst>
          </p:cNvPr>
          <p:cNvCxnSpPr>
            <a:cxnSpLocks/>
            <a:stCxn id="26" idx="3"/>
            <a:endCxn id="23" idx="1"/>
          </p:cNvCxnSpPr>
          <p:nvPr/>
        </p:nvCxnSpPr>
        <p:spPr>
          <a:xfrm>
            <a:off x="2623502" y="3303626"/>
            <a:ext cx="1310864" cy="269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6" name="图片 25" descr="交换机-拷贝-5@2x-拷贝-2@2x">
            <a:extLst>
              <a:ext uri="{FF2B5EF4-FFF2-40B4-BE49-F238E27FC236}">
                <a16:creationId xmlns:a16="http://schemas.microsoft.com/office/drawing/2014/main" id="{0422DB44-4AE2-45AA-8C86-D4B155AFFF0C}"/>
              </a:ext>
            </a:extLst>
          </p:cNvPr>
          <p:cNvPicPr>
            <a:picLocks noChangeAspect="1"/>
          </p:cNvPicPr>
          <p:nvPr/>
        </p:nvPicPr>
        <p:blipFill>
          <a:blip r:embed="rId8"/>
          <a:stretch>
            <a:fillRect/>
          </a:stretch>
        </p:blipFill>
        <p:spPr>
          <a:xfrm>
            <a:off x="2244492" y="3106243"/>
            <a:ext cx="379010" cy="394765"/>
          </a:xfrm>
          <a:prstGeom prst="rect">
            <a:avLst/>
          </a:prstGeom>
        </p:spPr>
      </p:pic>
      <p:grpSp>
        <p:nvGrpSpPr>
          <p:cNvPr id="27" name="组合 26">
            <a:extLst>
              <a:ext uri="{FF2B5EF4-FFF2-40B4-BE49-F238E27FC236}">
                <a16:creationId xmlns:a16="http://schemas.microsoft.com/office/drawing/2014/main" id="{2CD16C74-0C0C-4720-AC64-DDD46BB7EB1F}"/>
              </a:ext>
            </a:extLst>
          </p:cNvPr>
          <p:cNvGrpSpPr/>
          <p:nvPr/>
        </p:nvGrpSpPr>
        <p:grpSpPr>
          <a:xfrm>
            <a:off x="5701431" y="3035043"/>
            <a:ext cx="450678" cy="442571"/>
            <a:chOff x="8659661" y="1298883"/>
            <a:chExt cx="1152128" cy="1152128"/>
          </a:xfrm>
        </p:grpSpPr>
        <p:pic>
          <p:nvPicPr>
            <p:cNvPr id="28" name="图片 27" descr="数据库">
              <a:extLst>
                <a:ext uri="{FF2B5EF4-FFF2-40B4-BE49-F238E27FC236}">
                  <a16:creationId xmlns:a16="http://schemas.microsoft.com/office/drawing/2014/main" id="{83531CA1-2EB7-4EB4-BDC2-7F2FF329AB47}"/>
                </a:ext>
              </a:extLst>
            </p:cNvPr>
            <p:cNvPicPr>
              <a:picLocks noChangeAspect="1"/>
            </p:cNvPicPr>
            <p:nvPr/>
          </p:nvPicPr>
          <p:blipFill>
            <a:blip r:embed="rId9"/>
            <a:stretch>
              <a:fillRect/>
            </a:stretch>
          </p:blipFill>
          <p:spPr>
            <a:xfrm>
              <a:off x="8659661" y="1298883"/>
              <a:ext cx="1152128" cy="1152128"/>
            </a:xfrm>
            <a:prstGeom prst="rect">
              <a:avLst/>
            </a:prstGeom>
            <a:effectLst/>
          </p:spPr>
        </p:pic>
        <p:pic>
          <p:nvPicPr>
            <p:cNvPr id="39" name="图片 38" descr="系统引擎">
              <a:extLst>
                <a:ext uri="{FF2B5EF4-FFF2-40B4-BE49-F238E27FC236}">
                  <a16:creationId xmlns:a16="http://schemas.microsoft.com/office/drawing/2014/main" id="{6C1CF136-7823-49C4-8605-EF2A06ACDE29}"/>
                </a:ext>
              </a:extLst>
            </p:cNvPr>
            <p:cNvPicPr>
              <a:picLocks noChangeAspect="1"/>
            </p:cNvPicPr>
            <p:nvPr/>
          </p:nvPicPr>
          <p:blipFill>
            <a:blip r:embed="rId10"/>
            <a:stretch>
              <a:fillRect/>
            </a:stretch>
          </p:blipFill>
          <p:spPr>
            <a:xfrm>
              <a:off x="8955614" y="1720753"/>
              <a:ext cx="545465" cy="545465"/>
            </a:xfrm>
            <a:prstGeom prst="rect">
              <a:avLst/>
            </a:prstGeom>
          </p:spPr>
        </p:pic>
      </p:grpSp>
      <p:sp>
        <p:nvSpPr>
          <p:cNvPr id="40" name="文本框 39">
            <a:extLst>
              <a:ext uri="{FF2B5EF4-FFF2-40B4-BE49-F238E27FC236}">
                <a16:creationId xmlns:a16="http://schemas.microsoft.com/office/drawing/2014/main" id="{AA607D94-8AB3-4D22-A106-CEC4950CDC4F}"/>
              </a:ext>
            </a:extLst>
          </p:cNvPr>
          <p:cNvSpPr txBox="1"/>
          <p:nvPr/>
        </p:nvSpPr>
        <p:spPr>
          <a:xfrm>
            <a:off x="5530949" y="2585267"/>
            <a:ext cx="885731" cy="355086"/>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数隐</a:t>
            </a:r>
          </a:p>
        </p:txBody>
      </p:sp>
      <p:pic>
        <p:nvPicPr>
          <p:cNvPr id="41" name="图片 40" descr="数据库备份">
            <a:extLst>
              <a:ext uri="{FF2B5EF4-FFF2-40B4-BE49-F238E27FC236}">
                <a16:creationId xmlns:a16="http://schemas.microsoft.com/office/drawing/2014/main" id="{873F145A-B8EC-49A7-82AC-00DEA0DD169F}"/>
              </a:ext>
            </a:extLst>
          </p:cNvPr>
          <p:cNvPicPr>
            <a:picLocks noChangeAspect="1"/>
          </p:cNvPicPr>
          <p:nvPr/>
        </p:nvPicPr>
        <p:blipFill>
          <a:blip r:embed="rId7"/>
          <a:stretch>
            <a:fillRect/>
          </a:stretch>
        </p:blipFill>
        <p:spPr>
          <a:xfrm>
            <a:off x="7450148" y="3081412"/>
            <a:ext cx="447279" cy="449821"/>
          </a:xfrm>
          <a:prstGeom prst="rect">
            <a:avLst/>
          </a:prstGeom>
        </p:spPr>
      </p:pic>
      <p:sp>
        <p:nvSpPr>
          <p:cNvPr id="42" name="文本框 41">
            <a:extLst>
              <a:ext uri="{FF2B5EF4-FFF2-40B4-BE49-F238E27FC236}">
                <a16:creationId xmlns:a16="http://schemas.microsoft.com/office/drawing/2014/main" id="{FF9B7F30-E8E1-4BEC-9B6C-7D3C971B1D03}"/>
              </a:ext>
            </a:extLst>
          </p:cNvPr>
          <p:cNvSpPr txBox="1"/>
          <p:nvPr/>
        </p:nvSpPr>
        <p:spPr>
          <a:xfrm>
            <a:off x="7240788" y="3573016"/>
            <a:ext cx="943554"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脱敏数据库</a:t>
            </a:r>
          </a:p>
        </p:txBody>
      </p:sp>
      <p:pic>
        <p:nvPicPr>
          <p:cNvPr id="43" name="图片 42" descr="Combo Chart_96px">
            <a:extLst>
              <a:ext uri="{FF2B5EF4-FFF2-40B4-BE49-F238E27FC236}">
                <a16:creationId xmlns:a16="http://schemas.microsoft.com/office/drawing/2014/main" id="{FE760A7A-E6C5-4552-ABC3-72FE0FA9B05B}"/>
              </a:ext>
            </a:extLst>
          </p:cNvPr>
          <p:cNvPicPr>
            <a:picLocks noChangeAspect="1"/>
          </p:cNvPicPr>
          <p:nvPr/>
        </p:nvPicPr>
        <p:blipFill>
          <a:blip r:embed="rId11"/>
          <a:stretch>
            <a:fillRect/>
          </a:stretch>
        </p:blipFill>
        <p:spPr>
          <a:xfrm>
            <a:off x="10302585" y="3541107"/>
            <a:ext cx="559463" cy="562643"/>
          </a:xfrm>
          <a:prstGeom prst="rect">
            <a:avLst/>
          </a:prstGeom>
        </p:spPr>
      </p:pic>
      <p:sp>
        <p:nvSpPr>
          <p:cNvPr id="44" name="文本框 43">
            <a:extLst>
              <a:ext uri="{FF2B5EF4-FFF2-40B4-BE49-F238E27FC236}">
                <a16:creationId xmlns:a16="http://schemas.microsoft.com/office/drawing/2014/main" id="{5D390307-2953-4C96-9A9D-129C271200DB}"/>
              </a:ext>
            </a:extLst>
          </p:cNvPr>
          <p:cNvSpPr txBox="1"/>
          <p:nvPr/>
        </p:nvSpPr>
        <p:spPr>
          <a:xfrm>
            <a:off x="10053472" y="1787712"/>
            <a:ext cx="1234293"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远程培训系统</a:t>
            </a:r>
          </a:p>
        </p:txBody>
      </p:sp>
      <p:sp>
        <p:nvSpPr>
          <p:cNvPr id="45" name="文本框 44">
            <a:extLst>
              <a:ext uri="{FF2B5EF4-FFF2-40B4-BE49-F238E27FC236}">
                <a16:creationId xmlns:a16="http://schemas.microsoft.com/office/drawing/2014/main" id="{199EC9F8-40A5-4739-A916-1650B1809B58}"/>
              </a:ext>
            </a:extLst>
          </p:cNvPr>
          <p:cNvSpPr txBox="1"/>
          <p:nvPr/>
        </p:nvSpPr>
        <p:spPr>
          <a:xfrm>
            <a:off x="5432659" y="1942322"/>
            <a:ext cx="1032790" cy="584775"/>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数据脱敏</a:t>
            </a:r>
            <a:endParaRPr lang="en-US" altLang="zh-CN" sz="1600" dirty="0">
              <a:solidFill>
                <a:srgbClr val="FF0000"/>
              </a:solidFill>
              <a:latin typeface="微软雅黑" panose="020B0503020204020204" pitchFamily="34" charset="-122"/>
              <a:ea typeface="微软雅黑" panose="020B0503020204020204" pitchFamily="34" charset="-122"/>
            </a:endParaRPr>
          </a:p>
          <a:p>
            <a:r>
              <a:rPr lang="zh-CN" altLang="en-US" sz="1600" dirty="0">
                <a:solidFill>
                  <a:srgbClr val="FF0000"/>
                </a:solidFill>
                <a:latin typeface="微软雅黑" panose="020B0503020204020204" pitchFamily="34" charset="-122"/>
                <a:ea typeface="微软雅黑" panose="020B0503020204020204" pitchFamily="34" charset="-122"/>
              </a:rPr>
              <a:t>水印添加</a:t>
            </a:r>
            <a:endParaRPr lang="en-US" altLang="zh-CN" sz="1600" dirty="0">
              <a:solidFill>
                <a:srgbClr val="FF0000"/>
              </a:solidFill>
              <a:latin typeface="微软雅黑" panose="020B0503020204020204" pitchFamily="34" charset="-122"/>
              <a:ea typeface="微软雅黑" panose="020B0503020204020204" pitchFamily="34" charset="-122"/>
            </a:endParaRPr>
          </a:p>
        </p:txBody>
      </p:sp>
      <p:pic>
        <p:nvPicPr>
          <p:cNvPr id="46" name="图片 45">
            <a:extLst>
              <a:ext uri="{FF2B5EF4-FFF2-40B4-BE49-F238E27FC236}">
                <a16:creationId xmlns:a16="http://schemas.microsoft.com/office/drawing/2014/main" id="{14AC23E5-DD22-4719-ADB8-92259DFAA964}"/>
              </a:ext>
            </a:extLst>
          </p:cNvPr>
          <p:cNvPicPr>
            <a:picLocks noChangeAspect="1"/>
          </p:cNvPicPr>
          <p:nvPr/>
        </p:nvPicPr>
        <p:blipFill>
          <a:blip r:embed="rId12"/>
          <a:stretch>
            <a:fillRect/>
          </a:stretch>
        </p:blipFill>
        <p:spPr>
          <a:xfrm>
            <a:off x="10113022" y="2264593"/>
            <a:ext cx="812087" cy="759725"/>
          </a:xfrm>
          <a:prstGeom prst="rect">
            <a:avLst/>
          </a:prstGeom>
        </p:spPr>
      </p:pic>
      <p:cxnSp>
        <p:nvCxnSpPr>
          <p:cNvPr id="47" name="连接符: 肘形 46">
            <a:extLst>
              <a:ext uri="{FF2B5EF4-FFF2-40B4-BE49-F238E27FC236}">
                <a16:creationId xmlns:a16="http://schemas.microsoft.com/office/drawing/2014/main" id="{28F56C6D-D292-46EA-937F-9E41A805723D}"/>
              </a:ext>
            </a:extLst>
          </p:cNvPr>
          <p:cNvCxnSpPr>
            <a:cxnSpLocks/>
            <a:stCxn id="16" idx="3"/>
            <a:endCxn id="26" idx="2"/>
          </p:cNvCxnSpPr>
          <p:nvPr/>
        </p:nvCxnSpPr>
        <p:spPr>
          <a:xfrm flipV="1">
            <a:off x="1775520" y="3501008"/>
            <a:ext cx="658477" cy="646520"/>
          </a:xfrm>
          <a:prstGeom prst="bentConnector2">
            <a:avLst/>
          </a:prstGeom>
          <a:ln w="19050"/>
        </p:spPr>
        <p:style>
          <a:lnRef idx="1">
            <a:schemeClr val="accent1"/>
          </a:lnRef>
          <a:fillRef idx="0">
            <a:schemeClr val="accent1"/>
          </a:fillRef>
          <a:effectRef idx="0">
            <a:schemeClr val="accent1"/>
          </a:effectRef>
          <a:fontRef idx="minor">
            <a:schemeClr val="tx1"/>
          </a:fontRef>
        </p:style>
      </p:cxnSp>
      <p:pic>
        <p:nvPicPr>
          <p:cNvPr id="48" name="图片 47">
            <a:extLst>
              <a:ext uri="{FF2B5EF4-FFF2-40B4-BE49-F238E27FC236}">
                <a16:creationId xmlns:a16="http://schemas.microsoft.com/office/drawing/2014/main" id="{0DA51B91-F6CD-4E6B-BD68-6BF0FD3ED12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248333" y="4831556"/>
            <a:ext cx="664192" cy="442794"/>
          </a:xfrm>
          <a:prstGeom prst="rect">
            <a:avLst/>
          </a:prstGeom>
        </p:spPr>
      </p:pic>
      <p:pic>
        <p:nvPicPr>
          <p:cNvPr id="49" name="图片 48">
            <a:extLst>
              <a:ext uri="{FF2B5EF4-FFF2-40B4-BE49-F238E27FC236}">
                <a16:creationId xmlns:a16="http://schemas.microsoft.com/office/drawing/2014/main" id="{1D5E87EA-CA0A-46E9-BA3A-B56D15B2CFF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02585" y="1405639"/>
            <a:ext cx="456790" cy="342165"/>
          </a:xfrm>
          <a:prstGeom prst="rect">
            <a:avLst/>
          </a:prstGeom>
        </p:spPr>
      </p:pic>
      <p:pic>
        <p:nvPicPr>
          <p:cNvPr id="50" name="图片 49" descr="交换机-拷贝-5@2x-拷贝-2@2x">
            <a:extLst>
              <a:ext uri="{FF2B5EF4-FFF2-40B4-BE49-F238E27FC236}">
                <a16:creationId xmlns:a16="http://schemas.microsoft.com/office/drawing/2014/main" id="{79F30275-1BD1-47C9-A689-11EEBE72E1B8}"/>
              </a:ext>
            </a:extLst>
          </p:cNvPr>
          <p:cNvPicPr>
            <a:picLocks noChangeAspect="1"/>
          </p:cNvPicPr>
          <p:nvPr/>
        </p:nvPicPr>
        <p:blipFill>
          <a:blip r:embed="rId8"/>
          <a:stretch>
            <a:fillRect/>
          </a:stretch>
        </p:blipFill>
        <p:spPr>
          <a:xfrm>
            <a:off x="8904312" y="3106243"/>
            <a:ext cx="379010" cy="394765"/>
          </a:xfrm>
          <a:prstGeom prst="rect">
            <a:avLst/>
          </a:prstGeom>
        </p:spPr>
      </p:pic>
      <p:cxnSp>
        <p:nvCxnSpPr>
          <p:cNvPr id="51" name="直接连接符 50">
            <a:extLst>
              <a:ext uri="{FF2B5EF4-FFF2-40B4-BE49-F238E27FC236}">
                <a16:creationId xmlns:a16="http://schemas.microsoft.com/office/drawing/2014/main" id="{CD7DF030-4CEA-4068-89FC-0DB365438BE9}"/>
              </a:ext>
            </a:extLst>
          </p:cNvPr>
          <p:cNvCxnSpPr>
            <a:cxnSpLocks/>
            <a:stCxn id="41" idx="3"/>
            <a:endCxn id="50" idx="1"/>
          </p:cNvCxnSpPr>
          <p:nvPr/>
        </p:nvCxnSpPr>
        <p:spPr>
          <a:xfrm flipV="1">
            <a:off x="7897427" y="3303626"/>
            <a:ext cx="1006885" cy="26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E96E2B69-BA93-4DDC-9091-CB8CF66602AD}"/>
              </a:ext>
            </a:extLst>
          </p:cNvPr>
          <p:cNvCxnSpPr>
            <a:cxnSpLocks/>
            <a:stCxn id="49" idx="1"/>
            <a:endCxn id="50" idx="3"/>
          </p:cNvCxnSpPr>
          <p:nvPr/>
        </p:nvCxnSpPr>
        <p:spPr>
          <a:xfrm rot="10800000" flipV="1">
            <a:off x="9283323" y="1576722"/>
            <a:ext cx="1019263" cy="1726904"/>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DD4CF62B-0007-48F7-8AA4-15C9583FD079}"/>
              </a:ext>
            </a:extLst>
          </p:cNvPr>
          <p:cNvCxnSpPr>
            <a:cxnSpLocks/>
            <a:stCxn id="46" idx="1"/>
            <a:endCxn id="50" idx="3"/>
          </p:cNvCxnSpPr>
          <p:nvPr/>
        </p:nvCxnSpPr>
        <p:spPr>
          <a:xfrm rot="10800000" flipV="1">
            <a:off x="9283322" y="2644456"/>
            <a:ext cx="829700" cy="659170"/>
          </a:xfrm>
          <a:prstGeom prst="bentConnector3">
            <a:avLst>
              <a:gd name="adj1" fmla="val 38230"/>
            </a:avLst>
          </a:prstGeom>
          <a:ln w="19050"/>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59F7F336-F94C-4EBF-B743-1BEAEC591704}"/>
              </a:ext>
            </a:extLst>
          </p:cNvPr>
          <p:cNvCxnSpPr>
            <a:cxnSpLocks/>
            <a:stCxn id="43" idx="1"/>
            <a:endCxn id="50" idx="3"/>
          </p:cNvCxnSpPr>
          <p:nvPr/>
        </p:nvCxnSpPr>
        <p:spPr>
          <a:xfrm rot="10800000">
            <a:off x="9283323" y="3303627"/>
            <a:ext cx="1019263" cy="518803"/>
          </a:xfrm>
          <a:prstGeom prst="bentConnector3">
            <a:avLst>
              <a:gd name="adj1" fmla="val 50001"/>
            </a:avLst>
          </a:prstGeom>
          <a:ln w="19050"/>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966AE3A1-FA0A-43C5-8271-F128740E8AE5}"/>
              </a:ext>
            </a:extLst>
          </p:cNvPr>
          <p:cNvCxnSpPr>
            <a:cxnSpLocks/>
            <a:stCxn id="48" idx="1"/>
            <a:endCxn id="50" idx="3"/>
          </p:cNvCxnSpPr>
          <p:nvPr/>
        </p:nvCxnSpPr>
        <p:spPr>
          <a:xfrm rot="10800000">
            <a:off x="9283323" y="3303627"/>
            <a:ext cx="965011" cy="1749327"/>
          </a:xfrm>
          <a:prstGeom prst="bentConnector3">
            <a:avLst>
              <a:gd name="adj1" fmla="val 48160"/>
            </a:avLst>
          </a:prstGeom>
          <a:ln w="19050"/>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822E4B36-E5DD-4E20-9AAB-A5E1ADA2AA20}"/>
              </a:ext>
            </a:extLst>
          </p:cNvPr>
          <p:cNvSpPr txBox="1"/>
          <p:nvPr/>
        </p:nvSpPr>
        <p:spPr>
          <a:xfrm>
            <a:off x="10053471" y="2905739"/>
            <a:ext cx="1234293"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业务开发系统</a:t>
            </a:r>
          </a:p>
        </p:txBody>
      </p:sp>
      <p:sp>
        <p:nvSpPr>
          <p:cNvPr id="57" name="文本框 56">
            <a:extLst>
              <a:ext uri="{FF2B5EF4-FFF2-40B4-BE49-F238E27FC236}">
                <a16:creationId xmlns:a16="http://schemas.microsoft.com/office/drawing/2014/main" id="{2394A824-0308-4C17-AC95-B5159BDC1403}"/>
              </a:ext>
            </a:extLst>
          </p:cNvPr>
          <p:cNvSpPr txBox="1"/>
          <p:nvPr/>
        </p:nvSpPr>
        <p:spPr>
          <a:xfrm>
            <a:off x="10113022" y="4109018"/>
            <a:ext cx="1234293"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数据分析平台</a:t>
            </a:r>
          </a:p>
        </p:txBody>
      </p:sp>
      <p:sp>
        <p:nvSpPr>
          <p:cNvPr id="58" name="文本框 57">
            <a:extLst>
              <a:ext uri="{FF2B5EF4-FFF2-40B4-BE49-F238E27FC236}">
                <a16:creationId xmlns:a16="http://schemas.microsoft.com/office/drawing/2014/main" id="{1E21563B-AAFE-4D4B-90B9-E755750E7CE7}"/>
              </a:ext>
            </a:extLst>
          </p:cNvPr>
          <p:cNvSpPr txBox="1"/>
          <p:nvPr/>
        </p:nvSpPr>
        <p:spPr>
          <a:xfrm>
            <a:off x="10113022" y="5312297"/>
            <a:ext cx="1234293"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产品测试平台</a:t>
            </a:r>
          </a:p>
        </p:txBody>
      </p:sp>
      <p:sp>
        <p:nvSpPr>
          <p:cNvPr id="59" name="矩形: 圆角 58">
            <a:extLst>
              <a:ext uri="{FF2B5EF4-FFF2-40B4-BE49-F238E27FC236}">
                <a16:creationId xmlns:a16="http://schemas.microsoft.com/office/drawing/2014/main" id="{AB875590-EC20-4DD9-8884-4AE7752DC653}"/>
              </a:ext>
            </a:extLst>
          </p:cNvPr>
          <p:cNvSpPr/>
          <p:nvPr/>
        </p:nvSpPr>
        <p:spPr>
          <a:xfrm>
            <a:off x="857557" y="1222476"/>
            <a:ext cx="4284412" cy="4510779"/>
          </a:xfrm>
          <a:prstGeom prst="roundRect">
            <a:avLst>
              <a:gd name="adj" fmla="val 4983"/>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EEF1666B-D6DA-4449-8FC0-69634003D3E9}"/>
              </a:ext>
            </a:extLst>
          </p:cNvPr>
          <p:cNvSpPr txBox="1"/>
          <p:nvPr/>
        </p:nvSpPr>
        <p:spPr>
          <a:xfrm>
            <a:off x="2433997" y="1281924"/>
            <a:ext cx="1032790" cy="338554"/>
          </a:xfrm>
          <a:prstGeom prst="rect">
            <a:avLst/>
          </a:prstGeom>
          <a:noFill/>
        </p:spPr>
        <p:txBody>
          <a:bodyPr wrap="square" rtlCol="0">
            <a:spAutoFit/>
          </a:bodyPr>
          <a:lstStyle/>
          <a:p>
            <a:r>
              <a:rPr lang="zh-CN" altLang="en-US" sz="1600" dirty="0">
                <a:solidFill>
                  <a:srgbClr val="0069E7"/>
                </a:solidFill>
                <a:latin typeface="微软雅黑" panose="020B0503020204020204" pitchFamily="34" charset="-122"/>
                <a:ea typeface="微软雅黑" panose="020B0503020204020204" pitchFamily="34" charset="-122"/>
              </a:rPr>
              <a:t>正式环境</a:t>
            </a:r>
            <a:endParaRPr lang="en-US" altLang="zh-CN" sz="1600" dirty="0">
              <a:solidFill>
                <a:srgbClr val="0069E7"/>
              </a:solidFill>
              <a:latin typeface="微软雅黑" panose="020B0503020204020204" pitchFamily="34" charset="-122"/>
              <a:ea typeface="微软雅黑" panose="020B0503020204020204" pitchFamily="34" charset="-122"/>
            </a:endParaRPr>
          </a:p>
        </p:txBody>
      </p:sp>
      <p:sp>
        <p:nvSpPr>
          <p:cNvPr id="61" name="矩形: 圆角 60">
            <a:extLst>
              <a:ext uri="{FF2B5EF4-FFF2-40B4-BE49-F238E27FC236}">
                <a16:creationId xmlns:a16="http://schemas.microsoft.com/office/drawing/2014/main" id="{CE9FCF31-234A-4E34-8BC8-72AFE0774242}"/>
              </a:ext>
            </a:extLst>
          </p:cNvPr>
          <p:cNvSpPr/>
          <p:nvPr/>
        </p:nvSpPr>
        <p:spPr>
          <a:xfrm>
            <a:off x="6873549" y="1222476"/>
            <a:ext cx="4473766" cy="4510780"/>
          </a:xfrm>
          <a:prstGeom prst="roundRect">
            <a:avLst>
              <a:gd name="adj" fmla="val 4983"/>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B588F6FA-FB19-4A11-AFE7-AC6D1F2A9DB8}"/>
              </a:ext>
            </a:extLst>
          </p:cNvPr>
          <p:cNvSpPr txBox="1"/>
          <p:nvPr/>
        </p:nvSpPr>
        <p:spPr>
          <a:xfrm>
            <a:off x="8387917" y="1281924"/>
            <a:ext cx="1032790" cy="338554"/>
          </a:xfrm>
          <a:prstGeom prst="rect">
            <a:avLst/>
          </a:prstGeom>
          <a:noFill/>
        </p:spPr>
        <p:txBody>
          <a:bodyPr wrap="square" rtlCol="0">
            <a:spAutoFit/>
          </a:bodyPr>
          <a:lstStyle/>
          <a:p>
            <a:r>
              <a:rPr lang="zh-CN" altLang="en-US" sz="1600" dirty="0">
                <a:solidFill>
                  <a:srgbClr val="0069E7"/>
                </a:solidFill>
                <a:latin typeface="微软雅黑" panose="020B0503020204020204" pitchFamily="34" charset="-122"/>
                <a:ea typeface="微软雅黑" panose="020B0503020204020204" pitchFamily="34" charset="-122"/>
              </a:rPr>
              <a:t>内部环境</a:t>
            </a:r>
            <a:endParaRPr lang="en-US" altLang="zh-CN" sz="1600" dirty="0">
              <a:solidFill>
                <a:srgbClr val="0069E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4603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72026"/>
            <a:ext cx="6192688" cy="369332"/>
          </a:xfrm>
          <a:prstGeom prst="rect">
            <a:avLst/>
          </a:prstGeom>
          <a:noFill/>
        </p:spPr>
        <p:txBody>
          <a:bodyPr wrap="square" rtlCol="0">
            <a:spAutoFit/>
          </a:bodyPr>
          <a:lstStyle/>
          <a:p>
            <a:r>
              <a:rPr lang="zh-CN" altLang="en-US" b="1" dirty="0">
                <a:solidFill>
                  <a:srgbClr val="0068E7"/>
                </a:solidFill>
                <a:latin typeface="微软雅黑" panose="020B0503020204020204" pitchFamily="34" charset="-122"/>
                <a:ea typeface="微软雅黑" panose="020B0503020204020204" pitchFamily="34" charset="-122"/>
              </a:rPr>
              <a:t>数据库脱敏</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功能</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4B09D52B-8111-402A-B655-F1A40FD22CB9}"/>
              </a:ext>
            </a:extLst>
          </p:cNvPr>
          <p:cNvSpPr txBox="1"/>
          <p:nvPr/>
        </p:nvSpPr>
        <p:spPr>
          <a:xfrm>
            <a:off x="969510" y="908720"/>
            <a:ext cx="5728708" cy="625171"/>
          </a:xfrm>
          <a:prstGeom prst="rect">
            <a:avLst/>
          </a:prstGeom>
          <a:noFill/>
        </p:spPr>
        <p:txBody>
          <a:bodyPr wrap="square" rtlCol="0">
            <a:spAutoFit/>
          </a:bodyPr>
          <a:lstStyle/>
          <a:p>
            <a:pPr>
              <a:lnSpc>
                <a:spcPct val="130000"/>
              </a:lnSpc>
            </a:pPr>
            <a:r>
              <a:rPr kumimoji="1" lang="zh-CN" altLang="en-US" sz="1400" dirty="0">
                <a:latin typeface="Microsoft YaHei" charset="-122"/>
                <a:ea typeface="Microsoft YaHei" charset="-122"/>
                <a:cs typeface="Microsoft YaHei" charset="-122"/>
              </a:rPr>
              <a:t>对敏感数据进行脱敏和水印处理，同时保持数据统计学价值</a:t>
            </a:r>
          </a:p>
          <a:p>
            <a:pPr>
              <a:lnSpc>
                <a:spcPct val="130000"/>
              </a:lnSpc>
            </a:pPr>
            <a:r>
              <a:rPr kumimoji="1" lang="zh-CN" altLang="en-US" sz="1400" dirty="0">
                <a:latin typeface="Microsoft YaHei" charset="-122"/>
                <a:ea typeface="Microsoft YaHei" charset="-122"/>
                <a:cs typeface="Microsoft YaHei" charset="-122"/>
              </a:rPr>
              <a:t>满足数据分析</a:t>
            </a:r>
            <a:r>
              <a:rPr kumimoji="1" lang="en-US" altLang="zh-CN" sz="1400" dirty="0">
                <a:latin typeface="Microsoft YaHei" charset="-122"/>
                <a:ea typeface="Microsoft YaHei" charset="-122"/>
                <a:cs typeface="Microsoft YaHei" charset="-122"/>
              </a:rPr>
              <a:t>/</a:t>
            </a:r>
            <a:r>
              <a:rPr kumimoji="1" lang="zh-CN" altLang="en-US" sz="1400" dirty="0">
                <a:latin typeface="Microsoft YaHei" charset="-122"/>
                <a:ea typeface="Microsoft YaHei" charset="-122"/>
                <a:cs typeface="Microsoft YaHei" charset="-122"/>
              </a:rPr>
              <a:t>共享环境中的隐私保护需求</a:t>
            </a:r>
          </a:p>
        </p:txBody>
      </p:sp>
      <p:sp>
        <p:nvSpPr>
          <p:cNvPr id="7" name="文本框 6">
            <a:extLst>
              <a:ext uri="{FF2B5EF4-FFF2-40B4-BE49-F238E27FC236}">
                <a16:creationId xmlns:a16="http://schemas.microsoft.com/office/drawing/2014/main" id="{F67BA66E-8B7E-4DB3-9D63-9542944294CF}"/>
              </a:ext>
            </a:extLst>
          </p:cNvPr>
          <p:cNvSpPr txBox="1"/>
          <p:nvPr/>
        </p:nvSpPr>
        <p:spPr>
          <a:xfrm>
            <a:off x="1157682" y="5517232"/>
            <a:ext cx="124790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系统测试</a:t>
            </a:r>
          </a:p>
        </p:txBody>
      </p:sp>
      <p:sp>
        <p:nvSpPr>
          <p:cNvPr id="8" name="文本框 7">
            <a:extLst>
              <a:ext uri="{FF2B5EF4-FFF2-40B4-BE49-F238E27FC236}">
                <a16:creationId xmlns:a16="http://schemas.microsoft.com/office/drawing/2014/main" id="{58E66D54-F2B0-424B-81D9-E503736DA978}"/>
              </a:ext>
            </a:extLst>
          </p:cNvPr>
          <p:cNvSpPr txBox="1"/>
          <p:nvPr/>
        </p:nvSpPr>
        <p:spPr>
          <a:xfrm>
            <a:off x="3863752" y="5517232"/>
            <a:ext cx="124790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数据分析</a:t>
            </a:r>
          </a:p>
        </p:txBody>
      </p:sp>
      <p:sp>
        <p:nvSpPr>
          <p:cNvPr id="9" name="文本框 8">
            <a:extLst>
              <a:ext uri="{FF2B5EF4-FFF2-40B4-BE49-F238E27FC236}">
                <a16:creationId xmlns:a16="http://schemas.microsoft.com/office/drawing/2014/main" id="{6E06441A-A0C7-4A3F-B650-B85BC669DE15}"/>
              </a:ext>
            </a:extLst>
          </p:cNvPr>
          <p:cNvSpPr txBox="1"/>
          <p:nvPr/>
        </p:nvSpPr>
        <p:spPr>
          <a:xfrm>
            <a:off x="6780076" y="5520444"/>
            <a:ext cx="124790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应用开发</a:t>
            </a:r>
          </a:p>
        </p:txBody>
      </p:sp>
      <p:sp>
        <p:nvSpPr>
          <p:cNvPr id="10" name="文本框 9">
            <a:extLst>
              <a:ext uri="{FF2B5EF4-FFF2-40B4-BE49-F238E27FC236}">
                <a16:creationId xmlns:a16="http://schemas.microsoft.com/office/drawing/2014/main" id="{06746B4C-2D5A-422D-AAF8-22B089FA181A}"/>
              </a:ext>
            </a:extLst>
          </p:cNvPr>
          <p:cNvSpPr txBox="1"/>
          <p:nvPr/>
        </p:nvSpPr>
        <p:spPr>
          <a:xfrm>
            <a:off x="9696400" y="5517232"/>
            <a:ext cx="124790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业务培训</a:t>
            </a:r>
          </a:p>
        </p:txBody>
      </p:sp>
      <p:grpSp>
        <p:nvGrpSpPr>
          <p:cNvPr id="11" name="组合 10">
            <a:extLst>
              <a:ext uri="{FF2B5EF4-FFF2-40B4-BE49-F238E27FC236}">
                <a16:creationId xmlns:a16="http://schemas.microsoft.com/office/drawing/2014/main" id="{EEEA2A27-DE84-4B62-A4EC-F3365EE84E13}"/>
              </a:ext>
            </a:extLst>
          </p:cNvPr>
          <p:cNvGrpSpPr/>
          <p:nvPr/>
        </p:nvGrpSpPr>
        <p:grpSpPr>
          <a:xfrm>
            <a:off x="1919536" y="1660869"/>
            <a:ext cx="7965128" cy="2776243"/>
            <a:chOff x="3311175" y="3149939"/>
            <a:chExt cx="11830073" cy="4123368"/>
          </a:xfrm>
        </p:grpSpPr>
        <p:sp>
          <p:nvSpPr>
            <p:cNvPr id="12" name="矩形 11">
              <a:extLst>
                <a:ext uri="{FF2B5EF4-FFF2-40B4-BE49-F238E27FC236}">
                  <a16:creationId xmlns:a16="http://schemas.microsoft.com/office/drawing/2014/main" id="{72C434D3-C1E0-431F-8C7D-1C8E9C2E2759}"/>
                </a:ext>
              </a:extLst>
            </p:cNvPr>
            <p:cNvSpPr/>
            <p:nvPr/>
          </p:nvSpPr>
          <p:spPr>
            <a:xfrm>
              <a:off x="3311175" y="3149939"/>
              <a:ext cx="4858780" cy="4123368"/>
            </a:xfrm>
            <a:prstGeom prst="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5BB3E4B-3A46-4B9C-9EA1-C0DAC982D0A4}"/>
                </a:ext>
              </a:extLst>
            </p:cNvPr>
            <p:cNvSpPr/>
            <p:nvPr/>
          </p:nvSpPr>
          <p:spPr>
            <a:xfrm>
              <a:off x="10282468" y="3149939"/>
              <a:ext cx="4858780" cy="4123368"/>
            </a:xfrm>
            <a:prstGeom prst="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B2C975F0-FAB2-4D65-A3AF-05C6FDB28A4C}"/>
                </a:ext>
              </a:extLst>
            </p:cNvPr>
            <p:cNvSpPr/>
            <p:nvPr/>
          </p:nvSpPr>
          <p:spPr>
            <a:xfrm>
              <a:off x="3311175" y="3271215"/>
              <a:ext cx="1590038" cy="276999"/>
            </a:xfrm>
            <a:prstGeom prst="rect">
              <a:avLst/>
            </a:prstGeom>
          </p:spPr>
          <p:txBody>
            <a:bodyPr wrap="square">
              <a:spAutoFit/>
            </a:bodyPr>
            <a:lstStyle/>
            <a:p>
              <a:pPr algn="ctr"/>
              <a:r>
                <a:rPr lang="zh-CN" altLang="en-US" sz="1200" dirty="0">
                  <a:solidFill>
                    <a:srgbClr val="0066E6"/>
                  </a:solidFill>
                  <a:latin typeface="微软雅黑" panose="020B0503020204020204" pitchFamily="34" charset="-122"/>
                  <a:ea typeface="微软雅黑" panose="020B0503020204020204" pitchFamily="34" charset="-122"/>
                </a:rPr>
                <a:t>原始数据</a:t>
              </a:r>
            </a:p>
          </p:txBody>
        </p:sp>
        <p:sp>
          <p:nvSpPr>
            <p:cNvPr id="15" name="矩形 14">
              <a:extLst>
                <a:ext uri="{FF2B5EF4-FFF2-40B4-BE49-F238E27FC236}">
                  <a16:creationId xmlns:a16="http://schemas.microsoft.com/office/drawing/2014/main" id="{4A640463-0085-447F-BB12-DB11387A446F}"/>
                </a:ext>
              </a:extLst>
            </p:cNvPr>
            <p:cNvSpPr/>
            <p:nvPr/>
          </p:nvSpPr>
          <p:spPr>
            <a:xfrm>
              <a:off x="10382441" y="3271215"/>
              <a:ext cx="1984984" cy="276999"/>
            </a:xfrm>
            <a:prstGeom prst="rect">
              <a:avLst/>
            </a:prstGeom>
          </p:spPr>
          <p:txBody>
            <a:bodyPr wrap="square">
              <a:spAutoFit/>
            </a:bodyPr>
            <a:lstStyle/>
            <a:p>
              <a:pPr algn="ctr"/>
              <a:r>
                <a:rPr lang="zh-CN" altLang="en-US" sz="1200" dirty="0">
                  <a:solidFill>
                    <a:srgbClr val="0066E6"/>
                  </a:solidFill>
                  <a:latin typeface="微软雅黑" panose="020B0503020204020204" pitchFamily="34" charset="-122"/>
                  <a:ea typeface="微软雅黑" panose="020B0503020204020204" pitchFamily="34" charset="-122"/>
                </a:rPr>
                <a:t>处理后数据</a:t>
              </a:r>
            </a:p>
          </p:txBody>
        </p:sp>
        <p:sp>
          <p:nvSpPr>
            <p:cNvPr id="16" name="矩形 15">
              <a:extLst>
                <a:ext uri="{FF2B5EF4-FFF2-40B4-BE49-F238E27FC236}">
                  <a16:creationId xmlns:a16="http://schemas.microsoft.com/office/drawing/2014/main" id="{46D97555-22F0-4D98-92B7-D64421ACA1B5}"/>
                </a:ext>
              </a:extLst>
            </p:cNvPr>
            <p:cNvSpPr/>
            <p:nvPr/>
          </p:nvSpPr>
          <p:spPr>
            <a:xfrm>
              <a:off x="3522426" y="3881232"/>
              <a:ext cx="4330652" cy="65379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身份证：</a:t>
              </a:r>
              <a:r>
                <a:rPr lang="en-US" altLang="zh-CN" sz="1200" dirty="0">
                  <a:latin typeface="微软雅黑" panose="020B0503020204020204" pitchFamily="34" charset="-122"/>
                  <a:ea typeface="微软雅黑" panose="020B0503020204020204" pitchFamily="34" charset="-122"/>
                </a:rPr>
                <a:t>430193199004050914</a:t>
              </a:r>
              <a:endParaRPr lang="zh-CN" altLang="en-US" sz="12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95E86AAB-1288-4CFB-81D7-88A05C2616F4}"/>
                </a:ext>
              </a:extLst>
            </p:cNvPr>
            <p:cNvSpPr/>
            <p:nvPr/>
          </p:nvSpPr>
          <p:spPr>
            <a:xfrm>
              <a:off x="3522426" y="4966995"/>
              <a:ext cx="4330652" cy="65379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身份证：</a:t>
              </a:r>
              <a:r>
                <a:rPr lang="en-US" altLang="zh-CN" sz="1200" dirty="0">
                  <a:latin typeface="微软雅黑" panose="020B0503020204020204" pitchFamily="34" charset="-122"/>
                  <a:ea typeface="微软雅黑" panose="020B0503020204020204" pitchFamily="34" charset="-122"/>
                </a:rPr>
                <a:t>430163197108150749</a:t>
              </a:r>
              <a:endParaRPr lang="zh-CN" altLang="en-US" sz="12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CA7E8D08-313A-4F0B-ABFC-0CEE25DC439E}"/>
                </a:ext>
              </a:extLst>
            </p:cNvPr>
            <p:cNvSpPr/>
            <p:nvPr/>
          </p:nvSpPr>
          <p:spPr>
            <a:xfrm>
              <a:off x="3522426" y="6052759"/>
              <a:ext cx="4330652" cy="65379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身份证：</a:t>
              </a:r>
              <a:r>
                <a:rPr lang="en-US" altLang="zh-CN" sz="1200" dirty="0">
                  <a:latin typeface="微软雅黑" panose="020B0503020204020204" pitchFamily="34" charset="-122"/>
                  <a:ea typeface="微软雅黑" panose="020B0503020204020204" pitchFamily="34" charset="-122"/>
                </a:rPr>
                <a:t>430318198011257101</a:t>
              </a:r>
              <a:endParaRPr lang="zh-CN" altLang="en-US" sz="1200" dirty="0">
                <a:latin typeface="微软雅黑" panose="020B0503020204020204" pitchFamily="34" charset="-122"/>
                <a:ea typeface="微软雅黑" panose="020B0503020204020204" pitchFamily="34" charset="-122"/>
              </a:endParaRPr>
            </a:p>
          </p:txBody>
        </p:sp>
        <p:sp>
          <p:nvSpPr>
            <p:cNvPr id="19" name="箭头: 右 11">
              <a:extLst>
                <a:ext uri="{FF2B5EF4-FFF2-40B4-BE49-F238E27FC236}">
                  <a16:creationId xmlns:a16="http://schemas.microsoft.com/office/drawing/2014/main" id="{54061D10-4735-456E-82D0-93C292661FAF}"/>
                </a:ext>
              </a:extLst>
            </p:cNvPr>
            <p:cNvSpPr/>
            <p:nvPr/>
          </p:nvSpPr>
          <p:spPr>
            <a:xfrm>
              <a:off x="8492463" y="4500659"/>
              <a:ext cx="1478759" cy="848929"/>
            </a:xfrm>
            <a:prstGeom prst="rightArrow">
              <a:avLst>
                <a:gd name="adj1" fmla="val 50000"/>
                <a:gd name="adj2" fmla="val 64766"/>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脱敏</a:t>
              </a:r>
            </a:p>
          </p:txBody>
        </p:sp>
        <p:sp>
          <p:nvSpPr>
            <p:cNvPr id="20" name="箭头: 右 12">
              <a:extLst>
                <a:ext uri="{FF2B5EF4-FFF2-40B4-BE49-F238E27FC236}">
                  <a16:creationId xmlns:a16="http://schemas.microsoft.com/office/drawing/2014/main" id="{21A4FD49-28C7-4155-BCC4-B7C05127DE98}"/>
                </a:ext>
              </a:extLst>
            </p:cNvPr>
            <p:cNvSpPr/>
            <p:nvPr/>
          </p:nvSpPr>
          <p:spPr>
            <a:xfrm>
              <a:off x="8499884" y="5955965"/>
              <a:ext cx="1478759" cy="848929"/>
            </a:xfrm>
            <a:prstGeom prst="rightArrow">
              <a:avLst>
                <a:gd name="adj1" fmla="val 50000"/>
                <a:gd name="adj2" fmla="val 64766"/>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水印</a:t>
              </a:r>
            </a:p>
          </p:txBody>
        </p:sp>
        <p:sp>
          <p:nvSpPr>
            <p:cNvPr id="21" name="矩形 20">
              <a:extLst>
                <a:ext uri="{FF2B5EF4-FFF2-40B4-BE49-F238E27FC236}">
                  <a16:creationId xmlns:a16="http://schemas.microsoft.com/office/drawing/2014/main" id="{60EB1F30-B1BF-4F51-9237-9E64ECF2DD28}"/>
                </a:ext>
              </a:extLst>
            </p:cNvPr>
            <p:cNvSpPr/>
            <p:nvPr/>
          </p:nvSpPr>
          <p:spPr>
            <a:xfrm>
              <a:off x="10493719" y="3881232"/>
              <a:ext cx="4330652" cy="6537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身份证：</a:t>
              </a:r>
              <a:r>
                <a:rPr lang="en-US" altLang="zh-CN" sz="1200" dirty="0">
                  <a:latin typeface="微软雅黑" panose="020B0503020204020204" pitchFamily="34" charset="-122"/>
                  <a:ea typeface="微软雅黑" panose="020B0503020204020204" pitchFamily="34" charset="-122"/>
                </a:rPr>
                <a:t>430 ********* 0914</a:t>
              </a:r>
              <a:endParaRPr lang="zh-CN" altLang="en-US" sz="12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8AA33083-74E7-4712-A8C9-F6B28A372B67}"/>
                </a:ext>
              </a:extLst>
            </p:cNvPr>
            <p:cNvSpPr/>
            <p:nvPr/>
          </p:nvSpPr>
          <p:spPr>
            <a:xfrm>
              <a:off x="10493719" y="4605245"/>
              <a:ext cx="4330652" cy="6537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身份证：</a:t>
              </a:r>
              <a:r>
                <a:rPr lang="en-US" altLang="zh-CN" sz="1200" dirty="0">
                  <a:latin typeface="微软雅黑" panose="020B0503020204020204" pitchFamily="34" charset="-122"/>
                  <a:ea typeface="微软雅黑" panose="020B0503020204020204" pitchFamily="34" charset="-122"/>
                </a:rPr>
                <a:t>430 ********* 0749</a:t>
              </a:r>
              <a:endParaRPr lang="zh-CN" altLang="en-US" sz="1200"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B78ADC81-EA8F-4950-8DF8-A1855AD9F862}"/>
                </a:ext>
              </a:extLst>
            </p:cNvPr>
            <p:cNvSpPr/>
            <p:nvPr/>
          </p:nvSpPr>
          <p:spPr>
            <a:xfrm>
              <a:off x="10493719" y="5332899"/>
              <a:ext cx="4330652" cy="6537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身份证：</a:t>
              </a:r>
              <a:r>
                <a:rPr lang="en-US" altLang="zh-CN" sz="1200" dirty="0">
                  <a:latin typeface="微软雅黑" panose="020B0503020204020204" pitchFamily="34" charset="-122"/>
                  <a:ea typeface="微软雅黑" panose="020B0503020204020204" pitchFamily="34" charset="-122"/>
                </a:rPr>
                <a:t>430 ********* 7101</a:t>
              </a:r>
              <a:endParaRPr lang="zh-CN" altLang="en-US" sz="12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9419053B-7AC4-49F6-AFEA-A238FD04C444}"/>
                </a:ext>
              </a:extLst>
            </p:cNvPr>
            <p:cNvSpPr/>
            <p:nvPr/>
          </p:nvSpPr>
          <p:spPr>
            <a:xfrm>
              <a:off x="10493719" y="6084562"/>
              <a:ext cx="4330652" cy="653796"/>
            </a:xfrm>
            <a:prstGeom prst="rect">
              <a:avLst/>
            </a:prstGeom>
            <a:solidFill>
              <a:srgbClr val="006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水印数据：</a:t>
              </a:r>
              <a:r>
                <a:rPr lang="en-US" altLang="zh-CN" sz="1200" dirty="0">
                  <a:latin typeface="微软雅黑" panose="020B0503020204020204" pitchFamily="34" charset="-122"/>
                  <a:ea typeface="微软雅黑" panose="020B0503020204020204" pitchFamily="34" charset="-122"/>
                </a:rPr>
                <a:t>430 ********* 1825</a:t>
              </a:r>
              <a:endParaRPr lang="zh-CN" altLang="en-US" sz="1200" dirty="0">
                <a:latin typeface="微软雅黑" panose="020B0503020204020204" pitchFamily="34" charset="-122"/>
                <a:ea typeface="微软雅黑" panose="020B0503020204020204" pitchFamily="34" charset="-122"/>
              </a:endParaRPr>
            </a:p>
          </p:txBody>
        </p:sp>
      </p:grpSp>
      <p:pic>
        <p:nvPicPr>
          <p:cNvPr id="25" name="图片 24">
            <a:extLst>
              <a:ext uri="{FF2B5EF4-FFF2-40B4-BE49-F238E27FC236}">
                <a16:creationId xmlns:a16="http://schemas.microsoft.com/office/drawing/2014/main" id="{14E79BDD-C6AC-494B-8B7B-FD22A38661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4051" y="4727953"/>
            <a:ext cx="777090" cy="710468"/>
          </a:xfrm>
          <a:prstGeom prst="rect">
            <a:avLst/>
          </a:prstGeom>
        </p:spPr>
      </p:pic>
      <p:pic>
        <p:nvPicPr>
          <p:cNvPr id="26" name="图片 25">
            <a:extLst>
              <a:ext uri="{FF2B5EF4-FFF2-40B4-BE49-F238E27FC236}">
                <a16:creationId xmlns:a16="http://schemas.microsoft.com/office/drawing/2014/main" id="{46FE15F0-2191-4F9E-85E7-821A73A77D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0781" y="4740142"/>
            <a:ext cx="777090" cy="777090"/>
          </a:xfrm>
          <a:prstGeom prst="rect">
            <a:avLst/>
          </a:prstGeom>
        </p:spPr>
      </p:pic>
      <p:pic>
        <p:nvPicPr>
          <p:cNvPr id="27" name="图片 26">
            <a:extLst>
              <a:ext uri="{FF2B5EF4-FFF2-40B4-BE49-F238E27FC236}">
                <a16:creationId xmlns:a16="http://schemas.microsoft.com/office/drawing/2014/main" id="{3C20C4F3-37EC-4FCE-B8A4-2103031949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9670" y="4740142"/>
            <a:ext cx="777090" cy="777090"/>
          </a:xfrm>
          <a:prstGeom prst="rect">
            <a:avLst/>
          </a:prstGeom>
        </p:spPr>
      </p:pic>
      <p:pic>
        <p:nvPicPr>
          <p:cNvPr id="28" name="图片 27">
            <a:extLst>
              <a:ext uri="{FF2B5EF4-FFF2-40B4-BE49-F238E27FC236}">
                <a16:creationId xmlns:a16="http://schemas.microsoft.com/office/drawing/2014/main" id="{56B00D91-0920-4D9E-A977-348BEA78BF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31809" y="4740142"/>
            <a:ext cx="777090" cy="777090"/>
          </a:xfrm>
          <a:prstGeom prst="rect">
            <a:avLst/>
          </a:prstGeom>
        </p:spPr>
      </p:pic>
    </p:spTree>
    <p:extLst>
      <p:ext uri="{BB962C8B-B14F-4D97-AF65-F5344CB8AC3E}">
        <p14:creationId xmlns:p14="http://schemas.microsoft.com/office/powerpoint/2010/main" val="87491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Users\Administrator\Desktop\e82ead51a6a6799d20371279206aa6cc.jpg">
            <a:extLst>
              <a:ext uri="{FF2B5EF4-FFF2-40B4-BE49-F238E27FC236}">
                <a16:creationId xmlns:a16="http://schemas.microsoft.com/office/drawing/2014/main" id="{05C3B688-11F5-4C3E-B8F6-5148A05F022E}"/>
              </a:ext>
            </a:extLst>
          </p:cNvPr>
          <p:cNvPicPr>
            <a:picLocks noChangeAspect="1" noChangeArrowheads="1"/>
          </p:cNvPicPr>
          <p:nvPr/>
        </p:nvPicPr>
        <p:blipFill>
          <a:blip r:embed="rId2"/>
          <a:srcRect/>
          <a:stretch>
            <a:fillRect/>
          </a:stretch>
        </p:blipFill>
        <p:spPr bwMode="auto">
          <a:xfrm>
            <a:off x="0" y="0"/>
            <a:ext cx="12192000" cy="6858001"/>
          </a:xfrm>
          <a:prstGeom prst="rect">
            <a:avLst/>
          </a:prstGeom>
          <a:noFill/>
        </p:spPr>
      </p:pic>
      <p:sp>
        <p:nvSpPr>
          <p:cNvPr id="22" name="TextBox 7">
            <a:extLst>
              <a:ext uri="{FF2B5EF4-FFF2-40B4-BE49-F238E27FC236}">
                <a16:creationId xmlns:a16="http://schemas.microsoft.com/office/drawing/2014/main" id="{AE8C33C3-86E7-4BBB-8942-6088D056C427}"/>
              </a:ext>
            </a:extLst>
          </p:cNvPr>
          <p:cNvSpPr txBox="1"/>
          <p:nvPr/>
        </p:nvSpPr>
        <p:spPr>
          <a:xfrm>
            <a:off x="738150" y="2553954"/>
            <a:ext cx="1441420" cy="14465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latin typeface="Arial" pitchFamily="34" charset="0"/>
                <a:ea typeface="宋体" pitchFamily="2" charset="-122"/>
                <a:cs typeface="+mn-cs"/>
              </a:rPr>
              <a:t>01</a:t>
            </a:r>
            <a:endParaRPr kumimoji="0" lang="zh-CN" altLang="en-US" sz="8800" b="0" i="0" u="none" strike="noStrike" kern="1200" cap="none" spc="0" normalizeH="0" baseline="0" noProof="0" dirty="0">
              <a:ln>
                <a:noFill/>
              </a:ln>
              <a:solidFill>
                <a:prstClr val="white"/>
              </a:solidFill>
              <a:effectLst/>
              <a:uLnTx/>
              <a:uFillTx/>
              <a:latin typeface="Arial" pitchFamily="34" charset="0"/>
              <a:ea typeface="宋体" pitchFamily="2" charset="-122"/>
              <a:cs typeface="+mn-cs"/>
            </a:endParaRPr>
          </a:p>
        </p:txBody>
      </p:sp>
      <p:sp>
        <p:nvSpPr>
          <p:cNvPr id="23" name="矩形 22">
            <a:extLst>
              <a:ext uri="{FF2B5EF4-FFF2-40B4-BE49-F238E27FC236}">
                <a16:creationId xmlns:a16="http://schemas.microsoft.com/office/drawing/2014/main" id="{70790BF9-1D44-4BED-8941-144EC255E3D5}"/>
              </a:ext>
            </a:extLst>
          </p:cNvPr>
          <p:cNvSpPr/>
          <p:nvPr/>
        </p:nvSpPr>
        <p:spPr>
          <a:xfrm>
            <a:off x="2350163" y="3125458"/>
            <a:ext cx="295465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智慧社区简介</a:t>
            </a:r>
          </a:p>
        </p:txBody>
      </p:sp>
      <p:cxnSp>
        <p:nvCxnSpPr>
          <p:cNvPr id="24" name="直接连接符 23">
            <a:extLst>
              <a:ext uri="{FF2B5EF4-FFF2-40B4-BE49-F238E27FC236}">
                <a16:creationId xmlns:a16="http://schemas.microsoft.com/office/drawing/2014/main" id="{3181199E-02C6-4637-A6F2-2D85F0508D51}"/>
              </a:ext>
            </a:extLst>
          </p:cNvPr>
          <p:cNvCxnSpPr/>
          <p:nvPr/>
        </p:nvCxnSpPr>
        <p:spPr>
          <a:xfrm>
            <a:off x="809588" y="3911276"/>
            <a:ext cx="6643734"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046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72026"/>
            <a:ext cx="6192688" cy="369332"/>
          </a:xfrm>
          <a:prstGeom prst="rect">
            <a:avLst/>
          </a:prstGeom>
          <a:noFill/>
        </p:spPr>
        <p:txBody>
          <a:bodyPr wrap="square" rtlCol="0">
            <a:spAutoFit/>
          </a:bodyPr>
          <a:lstStyle/>
          <a:p>
            <a:r>
              <a:rPr lang="zh-CN" altLang="en-US" b="1" dirty="0">
                <a:solidFill>
                  <a:srgbClr val="0068E7"/>
                </a:solidFill>
                <a:latin typeface="微软雅黑" panose="020B0503020204020204" pitchFamily="34" charset="-122"/>
                <a:ea typeface="微软雅黑" panose="020B0503020204020204" pitchFamily="34" charset="-122"/>
              </a:rPr>
              <a:t>数据库脱敏</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功能</a:t>
            </a:r>
          </a:p>
        </p:txBody>
      </p:sp>
      <p:sp>
        <p:nvSpPr>
          <p:cNvPr id="29" name="矩形 28">
            <a:extLst>
              <a:ext uri="{FF2B5EF4-FFF2-40B4-BE49-F238E27FC236}">
                <a16:creationId xmlns:a16="http://schemas.microsoft.com/office/drawing/2014/main" id="{E476DEDF-2F08-44B0-91A9-A5C6C0F63620}"/>
              </a:ext>
            </a:extLst>
          </p:cNvPr>
          <p:cNvSpPr/>
          <p:nvPr/>
        </p:nvSpPr>
        <p:spPr>
          <a:xfrm>
            <a:off x="1688963" y="3280087"/>
            <a:ext cx="3312368" cy="2448272"/>
          </a:xfrm>
          <a:prstGeom prst="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C12C7962-1CFC-489F-B3B4-5858E163AD88}"/>
              </a:ext>
            </a:extLst>
          </p:cNvPr>
          <p:cNvSpPr/>
          <p:nvPr/>
        </p:nvSpPr>
        <p:spPr>
          <a:xfrm>
            <a:off x="1757117" y="3352095"/>
            <a:ext cx="1353220" cy="338554"/>
          </a:xfrm>
          <a:prstGeom prst="rect">
            <a:avLst/>
          </a:prstGeom>
        </p:spPr>
        <p:txBody>
          <a:bodyPr wrap="square">
            <a:spAutoFit/>
          </a:bodyPr>
          <a:lstStyle/>
          <a:p>
            <a:pPr algn="ctr"/>
            <a:r>
              <a:rPr lang="zh-CN" altLang="en-US" sz="1600" dirty="0">
                <a:solidFill>
                  <a:srgbClr val="0066E6"/>
                </a:solidFill>
                <a:latin typeface="微软雅黑" panose="020B0503020204020204" pitchFamily="34" charset="-122"/>
                <a:ea typeface="微软雅黑" panose="020B0503020204020204" pitchFamily="34" charset="-122"/>
              </a:rPr>
              <a:t>泄密数据</a:t>
            </a:r>
          </a:p>
        </p:txBody>
      </p:sp>
      <p:sp>
        <p:nvSpPr>
          <p:cNvPr id="31" name="矩形 30">
            <a:extLst>
              <a:ext uri="{FF2B5EF4-FFF2-40B4-BE49-F238E27FC236}">
                <a16:creationId xmlns:a16="http://schemas.microsoft.com/office/drawing/2014/main" id="{F740D870-0898-497D-883C-482002A2AB06}"/>
              </a:ext>
            </a:extLst>
          </p:cNvPr>
          <p:cNvSpPr/>
          <p:nvPr/>
        </p:nvSpPr>
        <p:spPr>
          <a:xfrm>
            <a:off x="1832979" y="3714296"/>
            <a:ext cx="2952328" cy="3881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身份证：</a:t>
            </a:r>
            <a:r>
              <a:rPr lang="en-US" altLang="zh-CN" sz="1200" dirty="0">
                <a:latin typeface="微软雅黑" panose="020B0503020204020204" pitchFamily="34" charset="-122"/>
                <a:ea typeface="微软雅黑" panose="020B0503020204020204" pitchFamily="34" charset="-122"/>
              </a:rPr>
              <a:t>430 ********* 0914</a:t>
            </a:r>
            <a:endParaRPr lang="zh-CN" altLang="en-US" sz="12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399CCFE-9CAD-4325-8C3E-FBE810787974}"/>
              </a:ext>
            </a:extLst>
          </p:cNvPr>
          <p:cNvSpPr/>
          <p:nvPr/>
        </p:nvSpPr>
        <p:spPr>
          <a:xfrm>
            <a:off x="1832979" y="4144183"/>
            <a:ext cx="2952328" cy="3881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身份证：</a:t>
            </a:r>
            <a:r>
              <a:rPr lang="en-US" altLang="zh-CN" sz="1200" dirty="0">
                <a:latin typeface="微软雅黑" panose="020B0503020204020204" pitchFamily="34" charset="-122"/>
                <a:ea typeface="微软雅黑" panose="020B0503020204020204" pitchFamily="34" charset="-122"/>
              </a:rPr>
              <a:t>430 ********* 0749</a:t>
            </a:r>
            <a:endParaRPr lang="zh-CN" altLang="en-US" sz="1200"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7DB5C2CD-F2D3-45A2-9695-B69FEA7B6C50}"/>
              </a:ext>
            </a:extLst>
          </p:cNvPr>
          <p:cNvSpPr/>
          <p:nvPr/>
        </p:nvSpPr>
        <p:spPr>
          <a:xfrm>
            <a:off x="1832979" y="4576231"/>
            <a:ext cx="2952328" cy="3881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身份证：</a:t>
            </a:r>
            <a:r>
              <a:rPr lang="en-US" altLang="zh-CN" sz="1200" dirty="0">
                <a:latin typeface="微软雅黑" panose="020B0503020204020204" pitchFamily="34" charset="-122"/>
                <a:ea typeface="微软雅黑" panose="020B0503020204020204" pitchFamily="34" charset="-122"/>
              </a:rPr>
              <a:t>430 ********* 7101</a:t>
            </a:r>
            <a:endParaRPr lang="zh-CN" altLang="en-US" sz="1200"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0F2AA9C9-19B7-4B8B-95CE-50AC22FFB53E}"/>
              </a:ext>
            </a:extLst>
          </p:cNvPr>
          <p:cNvSpPr/>
          <p:nvPr/>
        </p:nvSpPr>
        <p:spPr>
          <a:xfrm>
            <a:off x="8161918" y="5022535"/>
            <a:ext cx="2952328" cy="3881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数据发布时间：</a:t>
            </a:r>
            <a:r>
              <a:rPr lang="en-US" altLang="zh-CN" sz="1200" dirty="0">
                <a:latin typeface="微软雅黑" panose="020B0503020204020204" pitchFamily="34" charset="-122"/>
                <a:ea typeface="微软雅黑" panose="020B0503020204020204" pitchFamily="34" charset="-122"/>
              </a:rPr>
              <a:t>XX</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XX</a:t>
            </a:r>
            <a:r>
              <a:rPr lang="zh-CN" altLang="en-US" sz="1200" dirty="0">
                <a:latin typeface="微软雅黑" panose="020B0503020204020204" pitchFamily="34" charset="-122"/>
                <a:ea typeface="微软雅黑" panose="020B0503020204020204" pitchFamily="34" charset="-122"/>
              </a:rPr>
              <a:t>月</a:t>
            </a:r>
            <a:r>
              <a:rPr lang="en-US" altLang="zh-CN" sz="1200" dirty="0">
                <a:latin typeface="微软雅黑" panose="020B0503020204020204" pitchFamily="34" charset="-122"/>
                <a:ea typeface="微软雅黑" panose="020B0503020204020204" pitchFamily="34" charset="-122"/>
              </a:rPr>
              <a:t>XX</a:t>
            </a:r>
            <a:r>
              <a:rPr lang="zh-CN" altLang="en-US" sz="1200" dirty="0">
                <a:latin typeface="微软雅黑" panose="020B0503020204020204" pitchFamily="34" charset="-122"/>
                <a:ea typeface="微软雅黑" panose="020B0503020204020204" pitchFamily="34" charset="-122"/>
              </a:rPr>
              <a:t>日</a:t>
            </a:r>
          </a:p>
        </p:txBody>
      </p:sp>
      <p:sp>
        <p:nvSpPr>
          <p:cNvPr id="35" name="矩形 34">
            <a:extLst>
              <a:ext uri="{FF2B5EF4-FFF2-40B4-BE49-F238E27FC236}">
                <a16:creationId xmlns:a16="http://schemas.microsoft.com/office/drawing/2014/main" id="{BF0EEBF2-1E81-4E17-9FCA-E0BBB074B58E}"/>
              </a:ext>
            </a:extLst>
          </p:cNvPr>
          <p:cNvSpPr/>
          <p:nvPr/>
        </p:nvSpPr>
        <p:spPr>
          <a:xfrm>
            <a:off x="8161918" y="5004642"/>
            <a:ext cx="2952328" cy="3881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数据发布对象：质量管理中心</a:t>
            </a:r>
            <a:r>
              <a:rPr lang="en-US" altLang="zh-CN" sz="1200" dirty="0">
                <a:latin typeface="微软雅黑" panose="020B0503020204020204" pitchFamily="34" charset="-122"/>
                <a:ea typeface="微软雅黑" panose="020B0503020204020204" pitchFamily="34" charset="-122"/>
              </a:rPr>
              <a:t>XX</a:t>
            </a:r>
            <a:r>
              <a:rPr lang="zh-CN" altLang="en-US" sz="1200" dirty="0">
                <a:latin typeface="微软雅黑" panose="020B0503020204020204" pitchFamily="34" charset="-122"/>
                <a:ea typeface="微软雅黑" panose="020B0503020204020204" pitchFamily="34" charset="-122"/>
              </a:rPr>
              <a:t>组</a:t>
            </a:r>
          </a:p>
        </p:txBody>
      </p:sp>
      <p:sp>
        <p:nvSpPr>
          <p:cNvPr id="36" name="矩形 35">
            <a:extLst>
              <a:ext uri="{FF2B5EF4-FFF2-40B4-BE49-F238E27FC236}">
                <a16:creationId xmlns:a16="http://schemas.microsoft.com/office/drawing/2014/main" id="{D58B3F63-92B8-4F87-9FF8-70D2AD70752F}"/>
              </a:ext>
            </a:extLst>
          </p:cNvPr>
          <p:cNvSpPr/>
          <p:nvPr/>
        </p:nvSpPr>
        <p:spPr>
          <a:xfrm>
            <a:off x="8161918" y="5022535"/>
            <a:ext cx="2952328" cy="3881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水印信息：</a:t>
            </a:r>
            <a:r>
              <a:rPr lang="en-US" altLang="zh-CN" sz="1200" dirty="0">
                <a:latin typeface="微软雅黑" panose="020B0503020204020204" pitchFamily="34" charset="-122"/>
                <a:ea typeface="微软雅黑" panose="020B0503020204020204" pitchFamily="34" charset="-122"/>
              </a:rPr>
              <a:t>XX</a:t>
            </a:r>
            <a:r>
              <a:rPr lang="zh-CN" altLang="en-US" sz="1200" dirty="0">
                <a:latin typeface="微软雅黑" panose="020B0503020204020204" pitchFamily="34" charset="-122"/>
                <a:ea typeface="微软雅黑" panose="020B0503020204020204" pitchFamily="34" charset="-122"/>
              </a:rPr>
              <a:t>项目第三轮回归测试</a:t>
            </a:r>
          </a:p>
        </p:txBody>
      </p:sp>
      <p:sp>
        <p:nvSpPr>
          <p:cNvPr id="37" name="矩形 36">
            <a:extLst>
              <a:ext uri="{FF2B5EF4-FFF2-40B4-BE49-F238E27FC236}">
                <a16:creationId xmlns:a16="http://schemas.microsoft.com/office/drawing/2014/main" id="{A90C4986-977E-4F68-A79D-9FCD7F7BD954}"/>
              </a:ext>
            </a:extLst>
          </p:cNvPr>
          <p:cNvSpPr/>
          <p:nvPr/>
        </p:nvSpPr>
        <p:spPr>
          <a:xfrm>
            <a:off x="1832979" y="5022535"/>
            <a:ext cx="2952328" cy="388195"/>
          </a:xfrm>
          <a:prstGeom prst="rect">
            <a:avLst/>
          </a:prstGeom>
          <a:solidFill>
            <a:srgbClr val="006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latin typeface="微软雅黑" panose="020B0503020204020204" pitchFamily="34" charset="-122"/>
                <a:ea typeface="微软雅黑" panose="020B0503020204020204" pitchFamily="34" charset="-122"/>
              </a:rPr>
              <a:t>水印数据：</a:t>
            </a:r>
            <a:r>
              <a:rPr lang="en-US" altLang="zh-CN" sz="1200" dirty="0">
                <a:latin typeface="微软雅黑" panose="020B0503020204020204" pitchFamily="34" charset="-122"/>
                <a:ea typeface="微软雅黑" panose="020B0503020204020204" pitchFamily="34" charset="-122"/>
              </a:rPr>
              <a:t>430 ********* 1825</a:t>
            </a:r>
            <a:endParaRPr lang="zh-CN" altLang="en-US" sz="1200"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B5FF210C-3A51-4E5F-9B8F-F6626E7EB1F5}"/>
              </a:ext>
            </a:extLst>
          </p:cNvPr>
          <p:cNvSpPr/>
          <p:nvPr/>
        </p:nvSpPr>
        <p:spPr>
          <a:xfrm>
            <a:off x="479376" y="980728"/>
            <a:ext cx="8481258" cy="1346907"/>
          </a:xfrm>
          <a:prstGeom prst="rect">
            <a:avLst/>
          </a:prstGeom>
        </p:spPr>
        <p:txBody>
          <a:bodyPr wrap="square">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数盾的水印技术能力</a:t>
            </a:r>
          </a:p>
          <a:p>
            <a:pPr>
              <a:lnSpc>
                <a:spcPct val="15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无感知，通过暗池技术使水印对原数据影响极小，不会降低原数据的使用价值。</a:t>
            </a:r>
          </a:p>
          <a:p>
            <a:pPr>
              <a:lnSpc>
                <a:spcPct val="150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抗篡改，除非极大规模破坏数据，否则不会影响水印的标记。</a:t>
            </a:r>
          </a:p>
          <a:p>
            <a:pPr>
              <a:lnSpc>
                <a:spcPct val="150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易提取，无需知道原始数据的内容，仅知道相应密钥即可直接提取水印信息。</a:t>
            </a:r>
          </a:p>
        </p:txBody>
      </p:sp>
    </p:spTree>
    <p:extLst>
      <p:ext uri="{BB962C8B-B14F-4D97-AF65-F5344CB8AC3E}">
        <p14:creationId xmlns:p14="http://schemas.microsoft.com/office/powerpoint/2010/main" val="55238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81481E-6 L 0.51901 -0.00116 " pathEditMode="relative" rAng="0" ptsTypes="AA">
                                      <p:cBhvr>
                                        <p:cTn id="6" dur="2000" fill="hold"/>
                                        <p:tgtEl>
                                          <p:spTgt spid="37"/>
                                        </p:tgtEl>
                                        <p:attrNameLst>
                                          <p:attrName>ppt_x</p:attrName>
                                          <p:attrName>ppt_y</p:attrName>
                                        </p:attrNameLst>
                                      </p:cBhvr>
                                      <p:rCtr x="25951" y="-6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42" presetClass="path" presetSubtype="0" accel="50000" decel="50000" fill="hold" grpId="0" nodeType="afterEffect">
                                  <p:stCondLst>
                                    <p:cond delay="0"/>
                                  </p:stCondLst>
                                  <p:childTnLst>
                                    <p:animMotion origin="layout" path="M -1.875E-6 4.81481E-6 L -0.00013 -0.06343 " pathEditMode="relative" rAng="0" ptsTypes="AA">
                                      <p:cBhvr>
                                        <p:cTn id="17" dur="2000" fill="hold"/>
                                        <p:tgtEl>
                                          <p:spTgt spid="34"/>
                                        </p:tgtEl>
                                        <p:attrNameLst>
                                          <p:attrName>ppt_x</p:attrName>
                                          <p:attrName>ppt_y</p:attrName>
                                        </p:attrNameLst>
                                      </p:cBhvr>
                                      <p:rCtr x="-13" y="-3171"/>
                                    </p:animMotion>
                                  </p:childTnLst>
                                </p:cTn>
                              </p:par>
                              <p:par>
                                <p:cTn id="18" presetID="42" presetClass="path" presetSubtype="0" accel="50000" decel="50000" fill="hold" grpId="0" nodeType="withEffect">
                                  <p:stCondLst>
                                    <p:cond delay="0"/>
                                  </p:stCondLst>
                                  <p:childTnLst>
                                    <p:animMotion origin="layout" path="M -0.00013 0.00162 L 0.00039 -0.125 " pathEditMode="relative" rAng="0" ptsTypes="AA">
                                      <p:cBhvr>
                                        <p:cTn id="19" dur="2000" fill="hold"/>
                                        <p:tgtEl>
                                          <p:spTgt spid="35"/>
                                        </p:tgtEl>
                                        <p:attrNameLst>
                                          <p:attrName>ppt_x</p:attrName>
                                          <p:attrName>ppt_y</p:attrName>
                                        </p:attrNameLst>
                                      </p:cBhvr>
                                      <p:rCtr x="26" y="-6343"/>
                                    </p:animMotion>
                                  </p:childTnLst>
                                </p:cTn>
                              </p:par>
                              <p:par>
                                <p:cTn id="20" presetID="42" presetClass="path" presetSubtype="0" accel="50000" decel="50000" fill="hold" grpId="0" nodeType="withEffect">
                                  <p:stCondLst>
                                    <p:cond delay="0"/>
                                  </p:stCondLst>
                                  <p:childTnLst>
                                    <p:animMotion origin="layout" path="M -1.875E-6 4.81481E-6 L -0.00039 -0.19607 " pathEditMode="relative" rAng="0" ptsTypes="AA">
                                      <p:cBhvr>
                                        <p:cTn id="21" dur="2000" fill="hold"/>
                                        <p:tgtEl>
                                          <p:spTgt spid="36"/>
                                        </p:tgtEl>
                                        <p:attrNameLst>
                                          <p:attrName>ppt_x</p:attrName>
                                          <p:attrName>ppt_y</p:attrName>
                                        </p:attrNameLst>
                                      </p:cBhvr>
                                      <p:rCtr x="-26" y="-9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animBg="1"/>
      <p:bldP spid="35" grpId="1" animBg="1"/>
      <p:bldP spid="36" grpId="0" animBg="1"/>
      <p:bldP spid="36" grpId="1" animBg="1"/>
      <p:bldP spid="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4377FC-3384-4507-AA86-BFB0E77DAFED}"/>
              </a:ext>
            </a:extLst>
          </p:cNvPr>
          <p:cNvPicPr>
            <a:picLocks noChangeAspect="1"/>
          </p:cNvPicPr>
          <p:nvPr/>
        </p:nvPicPr>
        <p:blipFill>
          <a:blip r:embed="rId3"/>
          <a:stretch>
            <a:fillRect/>
          </a:stretch>
        </p:blipFill>
        <p:spPr>
          <a:xfrm>
            <a:off x="1" y="404664"/>
            <a:ext cx="767408" cy="504056"/>
          </a:xfrm>
          <a:prstGeom prst="rect">
            <a:avLst/>
          </a:prstGeom>
        </p:spPr>
      </p:pic>
      <p:sp>
        <p:nvSpPr>
          <p:cNvPr id="5" name="文本框 4">
            <a:extLst>
              <a:ext uri="{FF2B5EF4-FFF2-40B4-BE49-F238E27FC236}">
                <a16:creationId xmlns:a16="http://schemas.microsoft.com/office/drawing/2014/main" id="{9461F81F-1C44-4AE5-B0BD-C8CBF01BD1C7}"/>
              </a:ext>
            </a:extLst>
          </p:cNvPr>
          <p:cNvSpPr txBox="1"/>
          <p:nvPr/>
        </p:nvSpPr>
        <p:spPr>
          <a:xfrm>
            <a:off x="839416" y="472026"/>
            <a:ext cx="6192688" cy="369332"/>
          </a:xfrm>
          <a:prstGeom prst="rect">
            <a:avLst/>
          </a:prstGeom>
          <a:noFill/>
        </p:spPr>
        <p:txBody>
          <a:bodyPr wrap="square" rtlCol="0">
            <a:spAutoFit/>
          </a:bodyPr>
          <a:lstStyle/>
          <a:p>
            <a:r>
              <a:rPr lang="zh-CN" altLang="en-US" b="1" dirty="0">
                <a:solidFill>
                  <a:srgbClr val="0068E7"/>
                </a:solidFill>
                <a:latin typeface="微软雅黑" panose="020B0503020204020204" pitchFamily="34" charset="-122"/>
                <a:ea typeface="微软雅黑" panose="020B0503020204020204" pitchFamily="34" charset="-122"/>
              </a:rPr>
              <a:t>腾讯离线地图</a:t>
            </a:r>
          </a:p>
        </p:txBody>
      </p:sp>
      <p:sp>
        <p:nvSpPr>
          <p:cNvPr id="2" name="AutoShape 2" descr="å¾çæè¿°">
            <a:extLst>
              <a:ext uri="{FF2B5EF4-FFF2-40B4-BE49-F238E27FC236}">
                <a16:creationId xmlns:a16="http://schemas.microsoft.com/office/drawing/2014/main" id="{E1ABC6E8-7EC0-4978-A114-E25DD2A7AF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23450E83-AACE-4069-953E-EB53B390B6F6}"/>
              </a:ext>
            </a:extLst>
          </p:cNvPr>
          <p:cNvPicPr>
            <a:picLocks noChangeAspect="1"/>
          </p:cNvPicPr>
          <p:nvPr/>
        </p:nvPicPr>
        <p:blipFill>
          <a:blip r:embed="rId4"/>
          <a:stretch>
            <a:fillRect/>
          </a:stretch>
        </p:blipFill>
        <p:spPr>
          <a:xfrm>
            <a:off x="3647728" y="908720"/>
            <a:ext cx="7848872" cy="5091862"/>
          </a:xfrm>
          <a:prstGeom prst="rect">
            <a:avLst/>
          </a:prstGeom>
        </p:spPr>
      </p:pic>
      <p:sp>
        <p:nvSpPr>
          <p:cNvPr id="6" name="文本框 5">
            <a:extLst>
              <a:ext uri="{FF2B5EF4-FFF2-40B4-BE49-F238E27FC236}">
                <a16:creationId xmlns:a16="http://schemas.microsoft.com/office/drawing/2014/main" id="{7988E55D-5A4B-4AAF-80BE-66CF57B5361C}"/>
              </a:ext>
            </a:extLst>
          </p:cNvPr>
          <p:cNvSpPr txBox="1"/>
          <p:nvPr/>
        </p:nvSpPr>
        <p:spPr>
          <a:xfrm>
            <a:off x="228658" y="2780928"/>
            <a:ext cx="3416320" cy="923330"/>
          </a:xfrm>
          <a:prstGeom prst="rect">
            <a:avLst/>
          </a:prstGeom>
          <a:noFill/>
        </p:spPr>
        <p:txBody>
          <a:bodyPr wrap="none" rtlCol="0">
            <a:spAutoFit/>
          </a:bodyPr>
          <a:lstStyle/>
          <a:p>
            <a:r>
              <a:rPr lang="zh-CN" altLang="en-US" dirty="0"/>
              <a:t>治理平台调用离线地图接口，</a:t>
            </a:r>
            <a:endParaRPr lang="en-US" altLang="zh-CN" dirty="0"/>
          </a:p>
          <a:p>
            <a:r>
              <a:rPr lang="zh-CN" altLang="en-US" dirty="0"/>
              <a:t>定位小区以及各个抓拍机，</a:t>
            </a:r>
            <a:endParaRPr lang="en-US" altLang="zh-CN" dirty="0"/>
          </a:p>
          <a:p>
            <a:r>
              <a:rPr lang="zh-CN" altLang="en-US" dirty="0"/>
              <a:t>实现人员出入小区的数据定位。</a:t>
            </a:r>
          </a:p>
        </p:txBody>
      </p:sp>
    </p:spTree>
    <p:extLst>
      <p:ext uri="{BB962C8B-B14F-4D97-AF65-F5344CB8AC3E}">
        <p14:creationId xmlns:p14="http://schemas.microsoft.com/office/powerpoint/2010/main" val="4224026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txBox="1"/>
          <p:nvPr/>
        </p:nvSpPr>
        <p:spPr bwMode="auto">
          <a:xfrm>
            <a:off x="4332288" y="2205038"/>
            <a:ext cx="345598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en-US" altLang="zh-CN" sz="6000" b="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THANKS</a:t>
            </a:r>
            <a:endParaRPr lang="zh-CN" altLang="en-US" sz="6000" b="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66F23EB-2CD7-42D0-9300-82CCECEA839C}"/>
              </a:ext>
            </a:extLst>
          </p:cNvPr>
          <p:cNvSpPr txBox="1"/>
          <p:nvPr/>
        </p:nvSpPr>
        <p:spPr>
          <a:xfrm>
            <a:off x="838200" y="365125"/>
            <a:ext cx="10515600" cy="615603"/>
          </a:xfrm>
          <a:prstGeom prst="rect">
            <a:avLst/>
          </a:prstGeom>
        </p:spPr>
        <p:txBody>
          <a:bodyPr vert="horz" lIns="91440" tIns="45720" rIns="91440" bIns="45720" rtlCol="0" anchor="ctr">
            <a:normAutofit/>
          </a:bodyPr>
          <a:lstStyle/>
          <a:p>
            <a:pPr>
              <a:lnSpc>
                <a:spcPct val="90000"/>
              </a:lnSpc>
            </a:pPr>
            <a:r>
              <a:rPr lang="zh-CN" altLang="en-US" b="1" dirty="0">
                <a:solidFill>
                  <a:srgbClr val="0068E7"/>
                </a:solidFill>
                <a:latin typeface="微软雅黑" panose="020B0503020204020204" pitchFamily="34" charset="-122"/>
                <a:ea typeface="微软雅黑" panose="020B0503020204020204" pitchFamily="34" charset="-122"/>
              </a:rPr>
              <a:t>智慧社区简介</a:t>
            </a:r>
          </a:p>
        </p:txBody>
      </p:sp>
      <p:pic>
        <p:nvPicPr>
          <p:cNvPr id="30" name="图片 29">
            <a:extLst>
              <a:ext uri="{FF2B5EF4-FFF2-40B4-BE49-F238E27FC236}">
                <a16:creationId xmlns:a16="http://schemas.microsoft.com/office/drawing/2014/main" id="{DE17BDA1-282C-49E7-8790-D1EEAD1CC18A}"/>
              </a:ext>
            </a:extLst>
          </p:cNvPr>
          <p:cNvPicPr>
            <a:picLocks noChangeAspect="1"/>
          </p:cNvPicPr>
          <p:nvPr/>
        </p:nvPicPr>
        <p:blipFill>
          <a:blip r:embed="rId3"/>
          <a:stretch>
            <a:fillRect/>
          </a:stretch>
        </p:blipFill>
        <p:spPr>
          <a:xfrm>
            <a:off x="1" y="404664"/>
            <a:ext cx="767408" cy="504056"/>
          </a:xfrm>
          <a:prstGeom prst="rect">
            <a:avLst/>
          </a:prstGeom>
        </p:spPr>
      </p:pic>
      <p:sp>
        <p:nvSpPr>
          <p:cNvPr id="48" name="圆角矩形 34">
            <a:extLst>
              <a:ext uri="{FF2B5EF4-FFF2-40B4-BE49-F238E27FC236}">
                <a16:creationId xmlns:a16="http://schemas.microsoft.com/office/drawing/2014/main" id="{4CF76A8E-44A0-4D3C-BB14-B11AC3FFE409}"/>
              </a:ext>
            </a:extLst>
          </p:cNvPr>
          <p:cNvSpPr/>
          <p:nvPr/>
        </p:nvSpPr>
        <p:spPr>
          <a:xfrm>
            <a:off x="9444038" y="3339316"/>
            <a:ext cx="2043112" cy="3560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33">
            <a:extLst>
              <a:ext uri="{FF2B5EF4-FFF2-40B4-BE49-F238E27FC236}">
                <a16:creationId xmlns:a16="http://schemas.microsoft.com/office/drawing/2014/main" id="{1A888104-9430-45AF-B326-898408F39FCB}"/>
              </a:ext>
            </a:extLst>
          </p:cNvPr>
          <p:cNvSpPr/>
          <p:nvPr/>
        </p:nvSpPr>
        <p:spPr>
          <a:xfrm>
            <a:off x="9447333" y="1236476"/>
            <a:ext cx="1863670" cy="3560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
            <a:extLst>
              <a:ext uri="{FF2B5EF4-FFF2-40B4-BE49-F238E27FC236}">
                <a16:creationId xmlns:a16="http://schemas.microsoft.com/office/drawing/2014/main" id="{07FAFD80-7ACE-47D1-8A4B-B7CC216972D3}"/>
              </a:ext>
            </a:extLst>
          </p:cNvPr>
          <p:cNvSpPr/>
          <p:nvPr/>
        </p:nvSpPr>
        <p:spPr>
          <a:xfrm>
            <a:off x="6088682" y="1238165"/>
            <a:ext cx="3197375" cy="3560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32">
            <a:extLst>
              <a:ext uri="{FF2B5EF4-FFF2-40B4-BE49-F238E27FC236}">
                <a16:creationId xmlns:a16="http://schemas.microsoft.com/office/drawing/2014/main" id="{AB2215D9-AFF9-4C15-82E0-5A43A1FEE305}"/>
              </a:ext>
            </a:extLst>
          </p:cNvPr>
          <p:cNvSpPr/>
          <p:nvPr/>
        </p:nvSpPr>
        <p:spPr>
          <a:xfrm>
            <a:off x="6108338" y="3339316"/>
            <a:ext cx="1407543" cy="3560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11C78817-03B9-490C-B7E1-B7D7C226C6D4}"/>
              </a:ext>
            </a:extLst>
          </p:cNvPr>
          <p:cNvSpPr txBox="1"/>
          <p:nvPr/>
        </p:nvSpPr>
        <p:spPr>
          <a:xfrm>
            <a:off x="6026112" y="1677146"/>
            <a:ext cx="3300908" cy="1600438"/>
          </a:xfrm>
          <a:prstGeom prst="rect">
            <a:avLst/>
          </a:prstGeom>
          <a:noFill/>
        </p:spPr>
        <p:txBody>
          <a:bodyPr wrap="square" rtlCol="0">
            <a:spAutoFit/>
          </a:bodyPr>
          <a:lstStyle/>
          <a:p>
            <a:pPr lvl="0">
              <a:lnSpc>
                <a:spcPct val="140000"/>
              </a:lnSpc>
            </a:pPr>
            <a:r>
              <a:rPr kumimoji="1"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社区是基层基础，只有基础坚固，国家大厦才能稳固。</a:t>
            </a: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社区是党委和政府联系群众、服务群众的神经末梢，要及时感知社区居民的操心事、烦心事、揪心事，一件一件加以解决。</a:t>
            </a:r>
            <a:endParaRPr lang="zh-CN" altLang="en-US" sz="1400" dirty="0">
              <a:solidFill>
                <a:schemeClr val="tx1">
                  <a:lumMod val="85000"/>
                  <a:lumOff val="15000"/>
                </a:schemeClr>
              </a:solidFill>
            </a:endParaRPr>
          </a:p>
        </p:txBody>
      </p:sp>
      <p:sp>
        <p:nvSpPr>
          <p:cNvPr id="53" name="文本框 52">
            <a:extLst>
              <a:ext uri="{FF2B5EF4-FFF2-40B4-BE49-F238E27FC236}">
                <a16:creationId xmlns:a16="http://schemas.microsoft.com/office/drawing/2014/main" id="{EC65BCE4-B944-44CE-BA06-E22EC7305F55}"/>
              </a:ext>
            </a:extLst>
          </p:cNvPr>
          <p:cNvSpPr txBox="1"/>
          <p:nvPr/>
        </p:nvSpPr>
        <p:spPr>
          <a:xfrm>
            <a:off x="6129609" y="1233401"/>
            <a:ext cx="3237086"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 社区</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城市治理“最后一公里”</a:t>
            </a:r>
          </a:p>
        </p:txBody>
      </p:sp>
      <p:sp>
        <p:nvSpPr>
          <p:cNvPr id="54" name="文本框 53">
            <a:extLst>
              <a:ext uri="{FF2B5EF4-FFF2-40B4-BE49-F238E27FC236}">
                <a16:creationId xmlns:a16="http://schemas.microsoft.com/office/drawing/2014/main" id="{CF0E5A91-F831-4680-94C5-6F6C56EACE7F}"/>
              </a:ext>
            </a:extLst>
          </p:cNvPr>
          <p:cNvSpPr txBox="1"/>
          <p:nvPr/>
        </p:nvSpPr>
        <p:spPr>
          <a:xfrm>
            <a:off x="6026112" y="3715976"/>
            <a:ext cx="3243226" cy="1600438"/>
          </a:xfrm>
          <a:prstGeom prst="rect">
            <a:avLst/>
          </a:prstGeom>
          <a:noFill/>
        </p:spPr>
        <p:txBody>
          <a:bodyPr wrap="square" rtlCol="0">
            <a:spAutoFit/>
          </a:bodyPr>
          <a:lstStyle/>
          <a:p>
            <a:pPr lvl="0">
              <a:lnSpc>
                <a:spcPct val="140000"/>
              </a:lnSpc>
            </a:pP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一流城市要有一流治理，要注重在</a:t>
            </a:r>
            <a:r>
              <a:rPr kumimoji="1"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科学化、精细化、智能化</a:t>
            </a: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上下功夫。既要善于</a:t>
            </a:r>
            <a:r>
              <a:rPr kumimoji="1"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运用现代科技手段实现智能化</a:t>
            </a: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，又要通过绣花般的细心、耐心、巧心提高精细化水平，绣出城市的品质品牌。</a:t>
            </a:r>
            <a:endParaRPr lang="zh-CN" altLang="en-US" sz="1400" dirty="0">
              <a:solidFill>
                <a:schemeClr val="tx1">
                  <a:lumMod val="85000"/>
                  <a:lumOff val="15000"/>
                </a:schemeClr>
              </a:solidFill>
            </a:endParaRPr>
          </a:p>
        </p:txBody>
      </p:sp>
      <p:sp>
        <p:nvSpPr>
          <p:cNvPr id="55" name="文本框 54">
            <a:extLst>
              <a:ext uri="{FF2B5EF4-FFF2-40B4-BE49-F238E27FC236}">
                <a16:creationId xmlns:a16="http://schemas.microsoft.com/office/drawing/2014/main" id="{C29F2355-E7B2-4ADC-9186-667626842F68}"/>
              </a:ext>
            </a:extLst>
          </p:cNvPr>
          <p:cNvSpPr txBox="1"/>
          <p:nvPr/>
        </p:nvSpPr>
        <p:spPr>
          <a:xfrm>
            <a:off x="6147885" y="3327503"/>
            <a:ext cx="1447408"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 实现智能化</a:t>
            </a:r>
          </a:p>
        </p:txBody>
      </p:sp>
      <p:sp>
        <p:nvSpPr>
          <p:cNvPr id="56" name="文本框 55">
            <a:extLst>
              <a:ext uri="{FF2B5EF4-FFF2-40B4-BE49-F238E27FC236}">
                <a16:creationId xmlns:a16="http://schemas.microsoft.com/office/drawing/2014/main" id="{77BF306F-897A-46D9-98D8-8504265B23EC}"/>
              </a:ext>
            </a:extLst>
          </p:cNvPr>
          <p:cNvSpPr txBox="1"/>
          <p:nvPr/>
        </p:nvSpPr>
        <p:spPr>
          <a:xfrm>
            <a:off x="9477492" y="3715976"/>
            <a:ext cx="2522988" cy="1945148"/>
          </a:xfrm>
          <a:prstGeom prst="rect">
            <a:avLst/>
          </a:prstGeom>
          <a:noFill/>
        </p:spPr>
        <p:txBody>
          <a:bodyPr wrap="square" rtlCol="0">
            <a:spAutoFit/>
          </a:bodyPr>
          <a:lstStyle/>
          <a:p>
            <a:pPr>
              <a:lnSpc>
                <a:spcPct val="140000"/>
              </a:lnSpc>
            </a:pP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通过先进的移动信息网络技术应用，特别是大数据、云计算、物联网等技术，将区移动平台打造成国内领先的智慧政务应用示范。</a:t>
            </a:r>
          </a:p>
          <a:p>
            <a:pPr>
              <a:lnSpc>
                <a:spcPct val="140000"/>
              </a:lnSpc>
            </a:pP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29793002-A72F-4F3C-8713-24CB5C7EFA97}"/>
              </a:ext>
            </a:extLst>
          </p:cNvPr>
          <p:cNvSpPr txBox="1"/>
          <p:nvPr/>
        </p:nvSpPr>
        <p:spPr>
          <a:xfrm>
            <a:off x="9514383" y="1677146"/>
            <a:ext cx="2486097" cy="1600438"/>
          </a:xfrm>
          <a:prstGeom prst="rect">
            <a:avLst/>
          </a:prstGeom>
          <a:noFill/>
        </p:spPr>
        <p:txBody>
          <a:bodyPr wrap="square" rtlCol="0">
            <a:spAutoFit/>
          </a:bodyPr>
          <a:lstStyle/>
          <a:p>
            <a:pPr>
              <a:lnSpc>
                <a:spcPct val="140000"/>
              </a:lnSpc>
            </a:pP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“要坚持</a:t>
            </a:r>
            <a:r>
              <a:rPr kumimoji="1"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以人民为中心</a:t>
            </a: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的发展思想，坚持共建共治共享，</a:t>
            </a:r>
            <a:r>
              <a:rPr kumimoji="1"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不断提高基本公共服务水平和质量</a:t>
            </a:r>
            <a:r>
              <a:rPr kumimoji="1"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，让群众有更多获得感、幸福感、安全感。”</a:t>
            </a:r>
            <a:endParaRPr lang="en-US" altLang="zh-CN" dirty="0">
              <a:solidFill>
                <a:schemeClr val="tx1">
                  <a:lumMod val="85000"/>
                  <a:lumOff val="15000"/>
                </a:schemeClr>
              </a:solidFill>
            </a:endParaRPr>
          </a:p>
        </p:txBody>
      </p:sp>
      <p:sp>
        <p:nvSpPr>
          <p:cNvPr id="58" name="文本框 57">
            <a:extLst>
              <a:ext uri="{FF2B5EF4-FFF2-40B4-BE49-F238E27FC236}">
                <a16:creationId xmlns:a16="http://schemas.microsoft.com/office/drawing/2014/main" id="{5CBAD886-26B3-4729-A3ED-16D7A9E2A2EE}"/>
              </a:ext>
            </a:extLst>
          </p:cNvPr>
          <p:cNvSpPr txBox="1"/>
          <p:nvPr/>
        </p:nvSpPr>
        <p:spPr>
          <a:xfrm>
            <a:off x="9408368" y="1236535"/>
            <a:ext cx="2292430" cy="338554"/>
          </a:xfrm>
          <a:prstGeom prst="rect">
            <a:avLst/>
          </a:prstGeom>
          <a:noFill/>
        </p:spPr>
        <p:txBody>
          <a:bodyPr wrap="square" rtlCol="0">
            <a:spAutoFit/>
          </a:bodyPr>
          <a:lstStyle/>
          <a:p>
            <a:r>
              <a:rPr lang="zh-Hans" altLang="en-US" sz="1600" b="1" dirty="0">
                <a:solidFill>
                  <a:schemeClr val="bg1"/>
                </a:solidFill>
                <a:latin typeface="微软雅黑" panose="020B0503020204020204" pitchFamily="34" charset="-122"/>
                <a:ea typeface="微软雅黑" panose="020B0503020204020204" pitchFamily="34" charset="-122"/>
              </a:rPr>
              <a:t> ● 共建共治共享</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59" name="组合 58">
            <a:extLst>
              <a:ext uri="{FF2B5EF4-FFF2-40B4-BE49-F238E27FC236}">
                <a16:creationId xmlns:a16="http://schemas.microsoft.com/office/drawing/2014/main" id="{B8CF0789-EE32-4BBE-B338-CA9E7A4F8ED6}"/>
              </a:ext>
            </a:extLst>
          </p:cNvPr>
          <p:cNvGrpSpPr/>
          <p:nvPr/>
        </p:nvGrpSpPr>
        <p:grpSpPr>
          <a:xfrm>
            <a:off x="5968103" y="1254025"/>
            <a:ext cx="5941817" cy="3989626"/>
            <a:chOff x="11610060" y="0"/>
            <a:chExt cx="5760000" cy="5760000"/>
          </a:xfrm>
        </p:grpSpPr>
        <p:cxnSp>
          <p:nvCxnSpPr>
            <p:cNvPr id="60" name="直接连接符 59">
              <a:extLst>
                <a:ext uri="{FF2B5EF4-FFF2-40B4-BE49-F238E27FC236}">
                  <a16:creationId xmlns:a16="http://schemas.microsoft.com/office/drawing/2014/main" id="{FEB26913-9D85-43D4-97FA-867D67A72374}"/>
                </a:ext>
              </a:extLst>
            </p:cNvPr>
            <p:cNvCxnSpPr/>
            <p:nvPr/>
          </p:nvCxnSpPr>
          <p:spPr>
            <a:xfrm>
              <a:off x="14902157" y="0"/>
              <a:ext cx="0" cy="5760000"/>
            </a:xfrm>
            <a:prstGeom prst="line">
              <a:avLst/>
            </a:prstGeom>
            <a:ln w="12700" cap="rnd">
              <a:solidFill>
                <a:schemeClr val="bg1">
                  <a:lumMod val="8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6C9C6096-8155-490E-975E-F8F304D8ECD2}"/>
                </a:ext>
              </a:extLst>
            </p:cNvPr>
            <p:cNvCxnSpPr/>
            <p:nvPr/>
          </p:nvCxnSpPr>
          <p:spPr>
            <a:xfrm>
              <a:off x="11610060" y="2880000"/>
              <a:ext cx="5760000" cy="0"/>
            </a:xfrm>
            <a:prstGeom prst="line">
              <a:avLst/>
            </a:prstGeom>
            <a:ln w="12700" cap="rnd">
              <a:solidFill>
                <a:schemeClr val="bg1">
                  <a:lumMod val="85000"/>
                </a:schemeClr>
              </a:solidFill>
              <a:prstDash val="dash"/>
              <a:round/>
            </a:ln>
          </p:spPr>
          <p:style>
            <a:lnRef idx="1">
              <a:schemeClr val="accent1"/>
            </a:lnRef>
            <a:fillRef idx="0">
              <a:schemeClr val="accent1"/>
            </a:fillRef>
            <a:effectRef idx="0">
              <a:schemeClr val="accent1"/>
            </a:effectRef>
            <a:fontRef idx="minor">
              <a:schemeClr val="tx1"/>
            </a:fontRef>
          </p:style>
        </p:cxnSp>
      </p:grpSp>
      <p:sp>
        <p:nvSpPr>
          <p:cNvPr id="62" name="文本框 61">
            <a:extLst>
              <a:ext uri="{FF2B5EF4-FFF2-40B4-BE49-F238E27FC236}">
                <a16:creationId xmlns:a16="http://schemas.microsoft.com/office/drawing/2014/main" id="{F50377E9-EAF0-47E8-9E17-06CF0722E2B1}"/>
              </a:ext>
            </a:extLst>
          </p:cNvPr>
          <p:cNvSpPr txBox="1"/>
          <p:nvPr/>
        </p:nvSpPr>
        <p:spPr>
          <a:xfrm>
            <a:off x="9490656" y="3339659"/>
            <a:ext cx="2048431"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 移动互联网</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社区</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E1B26465-E821-4A38-ADE7-B5E241E1A486}"/>
              </a:ext>
            </a:extLst>
          </p:cNvPr>
          <p:cNvSpPr/>
          <p:nvPr/>
        </p:nvSpPr>
        <p:spPr>
          <a:xfrm>
            <a:off x="911424" y="1677146"/>
            <a:ext cx="4461900" cy="2831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6354FF78-BC9B-4902-92A2-C01E32BD39EC}"/>
              </a:ext>
            </a:extLst>
          </p:cNvPr>
          <p:cNvSpPr/>
          <p:nvPr/>
        </p:nvSpPr>
        <p:spPr>
          <a:xfrm>
            <a:off x="1087009" y="1916832"/>
            <a:ext cx="4176464" cy="2308324"/>
          </a:xfrm>
          <a:prstGeom prst="rect">
            <a:avLst/>
          </a:prstGeom>
        </p:spPr>
        <p:txBody>
          <a:bodyPr wrap="square">
            <a:spAutoFit/>
          </a:bodyPr>
          <a:lstStyle/>
          <a:p>
            <a:r>
              <a:rPr lang="zh-CN" altLang="en-US" dirty="0"/>
              <a:t>智慧社区是社区管理的一种新理念，是新形势下社会管理创新的一种新模式。</a:t>
            </a:r>
          </a:p>
          <a:p>
            <a:r>
              <a:rPr lang="zh-CN" altLang="en-US" dirty="0"/>
              <a:t>智慧社区是指充分利用物联网、云计算、移动互联网等新一代信息技术的集成应用，为社区居民提供一个安全、舒适、便利的现代化、智慧化生活环境</a:t>
            </a:r>
            <a:r>
              <a:rPr lang="en-US" altLang="zh-CN" dirty="0"/>
              <a:t>,</a:t>
            </a:r>
            <a:r>
              <a:rPr lang="zh-CN" altLang="en-US" dirty="0"/>
              <a:t>从而形成基于信息化、智能化社会管理与服务的一种新的管理形态的社区。</a:t>
            </a:r>
          </a:p>
        </p:txBody>
      </p:sp>
    </p:spTree>
    <p:extLst>
      <p:ext uri="{BB962C8B-B14F-4D97-AF65-F5344CB8AC3E}">
        <p14:creationId xmlns:p14="http://schemas.microsoft.com/office/powerpoint/2010/main" val="2237063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Users\Administrator\Desktop\e82ead51a6a6799d20371279206aa6cc.jpg">
            <a:extLst>
              <a:ext uri="{FF2B5EF4-FFF2-40B4-BE49-F238E27FC236}">
                <a16:creationId xmlns:a16="http://schemas.microsoft.com/office/drawing/2014/main" id="{05C3B688-11F5-4C3E-B8F6-5148A05F022E}"/>
              </a:ext>
            </a:extLst>
          </p:cNvPr>
          <p:cNvPicPr>
            <a:picLocks noChangeAspect="1" noChangeArrowheads="1"/>
          </p:cNvPicPr>
          <p:nvPr/>
        </p:nvPicPr>
        <p:blipFill>
          <a:blip r:embed="rId2"/>
          <a:srcRect/>
          <a:stretch>
            <a:fillRect/>
          </a:stretch>
        </p:blipFill>
        <p:spPr bwMode="auto">
          <a:xfrm>
            <a:off x="0" y="0"/>
            <a:ext cx="12192000" cy="6858001"/>
          </a:xfrm>
          <a:prstGeom prst="rect">
            <a:avLst/>
          </a:prstGeom>
          <a:noFill/>
        </p:spPr>
      </p:pic>
      <p:sp>
        <p:nvSpPr>
          <p:cNvPr id="22" name="TextBox 7">
            <a:extLst>
              <a:ext uri="{FF2B5EF4-FFF2-40B4-BE49-F238E27FC236}">
                <a16:creationId xmlns:a16="http://schemas.microsoft.com/office/drawing/2014/main" id="{AE8C33C3-86E7-4BBB-8942-6088D056C427}"/>
              </a:ext>
            </a:extLst>
          </p:cNvPr>
          <p:cNvSpPr txBox="1"/>
          <p:nvPr/>
        </p:nvSpPr>
        <p:spPr>
          <a:xfrm>
            <a:off x="738150" y="2553954"/>
            <a:ext cx="1441420" cy="144655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latin typeface="Arial" pitchFamily="34" charset="0"/>
                <a:ea typeface="宋体" pitchFamily="2" charset="-122"/>
                <a:cs typeface="+mn-cs"/>
              </a:rPr>
              <a:t>02</a:t>
            </a:r>
            <a:endParaRPr kumimoji="0" lang="zh-CN" altLang="en-US" sz="8800" b="0" i="0" u="none" strike="noStrike" kern="1200" cap="none" spc="0" normalizeH="0" baseline="0" noProof="0" dirty="0">
              <a:ln>
                <a:noFill/>
              </a:ln>
              <a:solidFill>
                <a:prstClr val="white"/>
              </a:solidFill>
              <a:effectLst/>
              <a:uLnTx/>
              <a:uFillTx/>
              <a:latin typeface="Arial" pitchFamily="34" charset="0"/>
              <a:ea typeface="宋体" pitchFamily="2" charset="-122"/>
              <a:cs typeface="+mn-cs"/>
            </a:endParaRPr>
          </a:p>
        </p:txBody>
      </p:sp>
      <p:sp>
        <p:nvSpPr>
          <p:cNvPr id="23" name="矩形 22">
            <a:extLst>
              <a:ext uri="{FF2B5EF4-FFF2-40B4-BE49-F238E27FC236}">
                <a16:creationId xmlns:a16="http://schemas.microsoft.com/office/drawing/2014/main" id="{70790BF9-1D44-4BED-8941-144EC255E3D5}"/>
              </a:ext>
            </a:extLst>
          </p:cNvPr>
          <p:cNvSpPr/>
          <p:nvPr/>
        </p:nvSpPr>
        <p:spPr>
          <a:xfrm>
            <a:off x="2350163" y="3125458"/>
            <a:ext cx="3877985"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智慧社区标准方案</a:t>
            </a:r>
          </a:p>
        </p:txBody>
      </p:sp>
      <p:cxnSp>
        <p:nvCxnSpPr>
          <p:cNvPr id="24" name="直接连接符 23">
            <a:extLst>
              <a:ext uri="{FF2B5EF4-FFF2-40B4-BE49-F238E27FC236}">
                <a16:creationId xmlns:a16="http://schemas.microsoft.com/office/drawing/2014/main" id="{3181199E-02C6-4637-A6F2-2D85F0508D51}"/>
              </a:ext>
            </a:extLst>
          </p:cNvPr>
          <p:cNvCxnSpPr/>
          <p:nvPr/>
        </p:nvCxnSpPr>
        <p:spPr>
          <a:xfrm>
            <a:off x="809588" y="3911276"/>
            <a:ext cx="6643734"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877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66F23EB-2CD7-42D0-9300-82CCECEA839C}"/>
              </a:ext>
            </a:extLst>
          </p:cNvPr>
          <p:cNvSpPr txBox="1"/>
          <p:nvPr/>
        </p:nvSpPr>
        <p:spPr>
          <a:xfrm>
            <a:off x="838200" y="365125"/>
            <a:ext cx="10515600" cy="615603"/>
          </a:xfrm>
          <a:prstGeom prst="rect">
            <a:avLst/>
          </a:prstGeom>
        </p:spPr>
        <p:txBody>
          <a:bodyPr vert="horz" lIns="91440" tIns="45720" rIns="91440" bIns="45720" rtlCol="0" anchor="ctr">
            <a:normAutofit/>
          </a:bodyPr>
          <a:lstStyle/>
          <a:p>
            <a:pPr>
              <a:lnSpc>
                <a:spcPct val="90000"/>
              </a:lnSpc>
            </a:pPr>
            <a:r>
              <a:rPr lang="zh-CN" altLang="en-US" b="1" dirty="0">
                <a:solidFill>
                  <a:srgbClr val="0068E7"/>
                </a:solidFill>
                <a:latin typeface="微软雅黑" panose="020B0503020204020204" pitchFamily="34" charset="-122"/>
                <a:ea typeface="微软雅黑" panose="020B0503020204020204" pitchFamily="34" charset="-122"/>
              </a:rPr>
              <a:t>智慧社区</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两大平台</a:t>
            </a:r>
          </a:p>
        </p:txBody>
      </p:sp>
      <p:pic>
        <p:nvPicPr>
          <p:cNvPr id="30" name="图片 29">
            <a:extLst>
              <a:ext uri="{FF2B5EF4-FFF2-40B4-BE49-F238E27FC236}">
                <a16:creationId xmlns:a16="http://schemas.microsoft.com/office/drawing/2014/main" id="{DE17BDA1-282C-49E7-8790-D1EEAD1CC18A}"/>
              </a:ext>
            </a:extLst>
          </p:cNvPr>
          <p:cNvPicPr>
            <a:picLocks noChangeAspect="1"/>
          </p:cNvPicPr>
          <p:nvPr/>
        </p:nvPicPr>
        <p:blipFill>
          <a:blip r:embed="rId18"/>
          <a:stretch>
            <a:fillRect/>
          </a:stretch>
        </p:blipFill>
        <p:spPr>
          <a:xfrm>
            <a:off x="1" y="404664"/>
            <a:ext cx="767408" cy="504056"/>
          </a:xfrm>
          <a:prstGeom prst="rect">
            <a:avLst/>
          </a:prstGeom>
        </p:spPr>
      </p:pic>
      <p:grpSp>
        <p:nvGrpSpPr>
          <p:cNvPr id="544" name="组合 543">
            <a:extLst>
              <a:ext uri="{FF2B5EF4-FFF2-40B4-BE49-F238E27FC236}">
                <a16:creationId xmlns:a16="http://schemas.microsoft.com/office/drawing/2014/main" id="{DD535BFA-2ED8-4DCC-A62A-4227030F3865}"/>
              </a:ext>
            </a:extLst>
          </p:cNvPr>
          <p:cNvGrpSpPr/>
          <p:nvPr/>
        </p:nvGrpSpPr>
        <p:grpSpPr>
          <a:xfrm>
            <a:off x="143907" y="1768763"/>
            <a:ext cx="12864662" cy="3241390"/>
            <a:chOff x="6052" y="2199"/>
            <a:chExt cx="28504" cy="7268"/>
          </a:xfrm>
        </p:grpSpPr>
        <p:grpSp>
          <p:nvGrpSpPr>
            <p:cNvPr id="545" name="组合 544">
              <a:extLst>
                <a:ext uri="{FF2B5EF4-FFF2-40B4-BE49-F238E27FC236}">
                  <a16:creationId xmlns:a16="http://schemas.microsoft.com/office/drawing/2014/main" id="{8081C93B-53C7-4E32-99C0-3262FEBE6B28}"/>
                </a:ext>
              </a:extLst>
            </p:cNvPr>
            <p:cNvGrpSpPr/>
            <p:nvPr/>
          </p:nvGrpSpPr>
          <p:grpSpPr>
            <a:xfrm>
              <a:off x="21656" y="3463"/>
              <a:ext cx="12900" cy="5283"/>
              <a:chOff x="21656" y="3788"/>
              <a:chExt cx="12900" cy="5283"/>
            </a:xfrm>
          </p:grpSpPr>
          <p:grpSp>
            <p:nvGrpSpPr>
              <p:cNvPr id="574" name="组合 573">
                <a:extLst>
                  <a:ext uri="{FF2B5EF4-FFF2-40B4-BE49-F238E27FC236}">
                    <a16:creationId xmlns:a16="http://schemas.microsoft.com/office/drawing/2014/main" id="{442847E9-248B-4DD6-B3F4-ECD405C636F4}"/>
                  </a:ext>
                </a:extLst>
              </p:cNvPr>
              <p:cNvGrpSpPr/>
              <p:nvPr/>
            </p:nvGrpSpPr>
            <p:grpSpPr>
              <a:xfrm>
                <a:off x="23838" y="6247"/>
                <a:ext cx="10718" cy="1494"/>
                <a:chOff x="41877" y="19915"/>
                <a:chExt cx="10718" cy="1494"/>
              </a:xfrm>
            </p:grpSpPr>
            <p:sp>
              <p:nvSpPr>
                <p:cNvPr id="582" name="文本框 581">
                  <a:extLst>
                    <a:ext uri="{FF2B5EF4-FFF2-40B4-BE49-F238E27FC236}">
                      <a16:creationId xmlns:a16="http://schemas.microsoft.com/office/drawing/2014/main" id="{23DF8A74-DDFB-4F33-B3F8-7C4410CADF5D}"/>
                    </a:ext>
                  </a:extLst>
                </p:cNvPr>
                <p:cNvSpPr txBox="1"/>
                <p:nvPr/>
              </p:nvSpPr>
              <p:spPr>
                <a:xfrm>
                  <a:off x="41877" y="19915"/>
                  <a:ext cx="10718" cy="533"/>
                </a:xfrm>
                <a:prstGeom prst="rect">
                  <a:avLst/>
                </a:prstGeom>
                <a:noFill/>
              </p:spPr>
              <p:txBody>
                <a:bodyPr wrap="square"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警民联动安防系统，让生活更安心</a:t>
                  </a:r>
                </a:p>
              </p:txBody>
            </p:sp>
            <p:grpSp>
              <p:nvGrpSpPr>
                <p:cNvPr id="583" name="组合 582">
                  <a:extLst>
                    <a:ext uri="{FF2B5EF4-FFF2-40B4-BE49-F238E27FC236}">
                      <a16:creationId xmlns:a16="http://schemas.microsoft.com/office/drawing/2014/main" id="{7FB41054-A92E-41CE-9B39-31452C24DB07}"/>
                    </a:ext>
                  </a:extLst>
                </p:cNvPr>
                <p:cNvGrpSpPr/>
                <p:nvPr/>
              </p:nvGrpSpPr>
              <p:grpSpPr>
                <a:xfrm>
                  <a:off x="41956" y="20851"/>
                  <a:ext cx="6406" cy="558"/>
                  <a:chOff x="41956" y="20851"/>
                  <a:chExt cx="6406" cy="558"/>
                </a:xfrm>
              </p:grpSpPr>
              <p:sp>
                <p:nvSpPr>
                  <p:cNvPr id="584" name="文本框 583">
                    <a:extLst>
                      <a:ext uri="{FF2B5EF4-FFF2-40B4-BE49-F238E27FC236}">
                        <a16:creationId xmlns:a16="http://schemas.microsoft.com/office/drawing/2014/main" id="{335B1671-F331-444B-BDA9-E48E2DC86C0A}"/>
                      </a:ext>
                    </a:extLst>
                  </p:cNvPr>
                  <p:cNvSpPr txBox="1"/>
                  <p:nvPr/>
                </p:nvSpPr>
                <p:spPr>
                  <a:xfrm>
                    <a:off x="46452" y="20876"/>
                    <a:ext cx="1910" cy="533"/>
                  </a:xfrm>
                  <a:prstGeom prst="rect">
                    <a:avLst/>
                  </a:prstGeom>
                  <a:noFill/>
                </p:spPr>
                <p:txBody>
                  <a:bodyPr wrap="square" rtlCol="0">
                    <a:spAutoFit/>
                  </a:bodyPr>
                  <a:lstStyle/>
                  <a:p>
                    <a:pPr indent="0">
                      <a:buNone/>
                    </a:pPr>
                    <a:r>
                      <a:rPr lang="zh-CN" altLang="en-US" sz="1600" dirty="0">
                        <a:solidFill>
                          <a:schemeClr val="tx1"/>
                        </a:solidFill>
                        <a:latin typeface="微软雅黑" panose="020B0503020204020204" pitchFamily="34" charset="-122"/>
                        <a:ea typeface="微软雅黑" panose="020B0503020204020204" pitchFamily="34" charset="-122"/>
                      </a:rPr>
                      <a:t>房屋</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85" name="文本框 584">
                    <a:extLst>
                      <a:ext uri="{FF2B5EF4-FFF2-40B4-BE49-F238E27FC236}">
                        <a16:creationId xmlns:a16="http://schemas.microsoft.com/office/drawing/2014/main" id="{8051E828-D84A-4F4D-9DC5-2C1207626FEC}"/>
                      </a:ext>
                    </a:extLst>
                  </p:cNvPr>
                  <p:cNvSpPr txBox="1"/>
                  <p:nvPr/>
                </p:nvSpPr>
                <p:spPr>
                  <a:xfrm>
                    <a:off x="41956" y="20851"/>
                    <a:ext cx="2029" cy="533"/>
                  </a:xfrm>
                  <a:prstGeom prst="rect">
                    <a:avLst/>
                  </a:prstGeom>
                  <a:noFill/>
                </p:spPr>
                <p:txBody>
                  <a:bodyPr wrap="square" rtlCol="0">
                    <a:spAutoFit/>
                  </a:bodyPr>
                  <a:lstStyle/>
                  <a:p>
                    <a:pPr indent="0">
                      <a:buNone/>
                    </a:pPr>
                    <a:r>
                      <a:rPr lang="zh-CN" altLang="en-US" sz="1600" dirty="0">
                        <a:solidFill>
                          <a:schemeClr val="tx1"/>
                        </a:solidFill>
                        <a:latin typeface="微软雅黑" panose="020B0503020204020204" pitchFamily="34" charset="-122"/>
                        <a:ea typeface="微软雅黑" panose="020B0503020204020204" pitchFamily="34" charset="-122"/>
                      </a:rPr>
                      <a:t>人员 </a:t>
                    </a:r>
                    <a:r>
                      <a:rPr lang="en-US" altLang="zh-CN" sz="1600" dirty="0">
                        <a:solidFill>
                          <a:schemeClr val="tx1"/>
                        </a:solidFill>
                        <a:latin typeface="微软雅黑" panose="020B0503020204020204" pitchFamily="34" charset="-122"/>
                        <a:ea typeface="微软雅黑" panose="020B0503020204020204" pitchFamily="34" charset="-122"/>
                      </a:rPr>
                      <a:t>-</a:t>
                    </a:r>
                  </a:p>
                </p:txBody>
              </p:sp>
              <p:sp>
                <p:nvSpPr>
                  <p:cNvPr id="586" name="文本框 585">
                    <a:extLst>
                      <a:ext uri="{FF2B5EF4-FFF2-40B4-BE49-F238E27FC236}">
                        <a16:creationId xmlns:a16="http://schemas.microsoft.com/office/drawing/2014/main" id="{E81CA235-D95C-46E1-BBE9-A62C2DD263E3}"/>
                      </a:ext>
                    </a:extLst>
                  </p:cNvPr>
                  <p:cNvSpPr txBox="1"/>
                  <p:nvPr/>
                </p:nvSpPr>
                <p:spPr>
                  <a:xfrm>
                    <a:off x="44955" y="20851"/>
                    <a:ext cx="1961" cy="533"/>
                  </a:xfrm>
                  <a:prstGeom prst="rect">
                    <a:avLst/>
                  </a:prstGeom>
                  <a:noFill/>
                </p:spPr>
                <p:txBody>
                  <a:bodyPr wrap="square" rtlCol="0">
                    <a:spAutoFit/>
                  </a:bodyPr>
                  <a:lstStyle/>
                  <a:p>
                    <a:pPr indent="0">
                      <a:buNone/>
                    </a:pPr>
                    <a:r>
                      <a:rPr lang="zh-CN" altLang="en-US" sz="1600" dirty="0">
                        <a:solidFill>
                          <a:schemeClr val="tx1"/>
                        </a:solidFill>
                        <a:latin typeface="微软雅黑" panose="020B0503020204020204" pitchFamily="34" charset="-122"/>
                        <a:ea typeface="微软雅黑" panose="020B0503020204020204" pitchFamily="34" charset="-122"/>
                      </a:rPr>
                      <a:t>事务 </a:t>
                    </a:r>
                    <a:r>
                      <a:rPr lang="en-US" altLang="zh-CN" sz="1600" dirty="0">
                        <a:solidFill>
                          <a:schemeClr val="tx1"/>
                        </a:solidFill>
                        <a:latin typeface="微软雅黑" panose="020B0503020204020204" pitchFamily="34" charset="-122"/>
                        <a:ea typeface="微软雅黑" panose="020B0503020204020204" pitchFamily="34" charset="-122"/>
                      </a:rPr>
                      <a:t>-</a:t>
                    </a:r>
                  </a:p>
                </p:txBody>
              </p:sp>
              <p:sp>
                <p:nvSpPr>
                  <p:cNvPr id="587" name="文本框 586">
                    <a:extLst>
                      <a:ext uri="{FF2B5EF4-FFF2-40B4-BE49-F238E27FC236}">
                        <a16:creationId xmlns:a16="http://schemas.microsoft.com/office/drawing/2014/main" id="{4FE087ED-83AC-4EA9-A120-CE6BEDD083FC}"/>
                      </a:ext>
                    </a:extLst>
                  </p:cNvPr>
                  <p:cNvSpPr txBox="1"/>
                  <p:nvPr/>
                </p:nvSpPr>
                <p:spPr>
                  <a:xfrm>
                    <a:off x="43521" y="20851"/>
                    <a:ext cx="1961" cy="533"/>
                  </a:xfrm>
                  <a:prstGeom prst="rect">
                    <a:avLst/>
                  </a:prstGeom>
                  <a:noFill/>
                </p:spPr>
                <p:txBody>
                  <a:bodyPr wrap="square" rtlCol="0">
                    <a:spAutoFit/>
                  </a:bodyPr>
                  <a:lstStyle/>
                  <a:p>
                    <a:pPr indent="0">
                      <a:buNone/>
                    </a:pPr>
                    <a:r>
                      <a:rPr lang="zh-CN" altLang="en-US" sz="1600" dirty="0">
                        <a:solidFill>
                          <a:schemeClr val="tx1"/>
                        </a:solidFill>
                        <a:latin typeface="微软雅黑" panose="020B0503020204020204" pitchFamily="34" charset="-122"/>
                        <a:ea typeface="微软雅黑" panose="020B0503020204020204" pitchFamily="34" charset="-122"/>
                      </a:rPr>
                      <a:t>车辆 </a:t>
                    </a:r>
                    <a:r>
                      <a:rPr lang="en-US" altLang="zh-CN" sz="1600" dirty="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grpSp>
          <p:grpSp>
            <p:nvGrpSpPr>
              <p:cNvPr id="575" name="组合 574">
                <a:extLst>
                  <a:ext uri="{FF2B5EF4-FFF2-40B4-BE49-F238E27FC236}">
                    <a16:creationId xmlns:a16="http://schemas.microsoft.com/office/drawing/2014/main" id="{746764E3-3D4E-4960-8A99-2F5EFF7FF0B9}"/>
                  </a:ext>
                </a:extLst>
              </p:cNvPr>
              <p:cNvGrpSpPr/>
              <p:nvPr>
                <p:custDataLst>
                  <p:tags r:id="rId10"/>
                </p:custDataLst>
              </p:nvPr>
            </p:nvGrpSpPr>
            <p:grpSpPr>
              <a:xfrm>
                <a:off x="21656" y="3788"/>
                <a:ext cx="9507" cy="5283"/>
                <a:chOff x="1981335" y="1397000"/>
                <a:chExt cx="3085257" cy="1714501"/>
              </a:xfrm>
            </p:grpSpPr>
            <p:sp>
              <p:nvSpPr>
                <p:cNvPr id="577" name="直角三角形 3">
                  <a:extLst>
                    <a:ext uri="{FF2B5EF4-FFF2-40B4-BE49-F238E27FC236}">
                      <a16:creationId xmlns:a16="http://schemas.microsoft.com/office/drawing/2014/main" id="{99C85E0F-FD2A-478C-BF6A-2C524C2EF4E4}"/>
                    </a:ext>
                  </a:extLst>
                </p:cNvPr>
                <p:cNvSpPr/>
                <p:nvPr>
                  <p:custDataLst>
                    <p:tags r:id="rId11"/>
                  </p:custDataLst>
                </p:nvPr>
              </p:nvSpPr>
              <p:spPr bwMode="auto">
                <a:xfrm rot="3776846">
                  <a:off x="1899374" y="2569200"/>
                  <a:ext cx="753542" cy="331059"/>
                </a:xfrm>
                <a:custGeom>
                  <a:avLst/>
                  <a:gdLst>
                    <a:gd name="T0" fmla="*/ 435 w 5883069"/>
                    <a:gd name="T1" fmla="*/ 484839 h 2823248"/>
                    <a:gd name="T2" fmla="*/ 0 w 5883069"/>
                    <a:gd name="T3" fmla="*/ 0 h 2823248"/>
                    <a:gd name="T4" fmla="*/ 1499586 w 5883069"/>
                    <a:gd name="T5" fmla="*/ 603145 h 2823248"/>
                    <a:gd name="T6" fmla="*/ 435 w 5883069"/>
                    <a:gd name="T7" fmla="*/ 484839 h 28232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83069" h="2823248">
                      <a:moveTo>
                        <a:pt x="1707" y="2269469"/>
                      </a:moveTo>
                      <a:lnTo>
                        <a:pt x="0" y="0"/>
                      </a:lnTo>
                      <a:lnTo>
                        <a:pt x="5883069" y="2823248"/>
                      </a:lnTo>
                      <a:lnTo>
                        <a:pt x="1707" y="2269469"/>
                      </a:lnTo>
                      <a:close/>
                    </a:path>
                  </a:pathLst>
                </a:custGeom>
                <a:solidFill>
                  <a:srgbClr val="9DD2FF"/>
                </a:solidFill>
                <a:ln>
                  <a:noFill/>
                </a:ln>
              </p:spPr>
              <p:txBody>
                <a:bodyPr anchor="ctr">
                  <a:normAutofit/>
                </a:bodyPr>
                <a:lstStyle/>
                <a:p>
                  <a:pPr>
                    <a:defRPr/>
                  </a:pPr>
                  <a:endParaRPr lang="zh-CN" altLang="en-US" sz="1200">
                    <a:sym typeface="Arial" panose="020B0604020202020204" pitchFamily="34" charset="0"/>
                  </a:endParaRPr>
                </a:p>
              </p:txBody>
            </p:sp>
            <p:sp>
              <p:nvSpPr>
                <p:cNvPr id="578" name="直角三角形 3">
                  <a:extLst>
                    <a:ext uri="{FF2B5EF4-FFF2-40B4-BE49-F238E27FC236}">
                      <a16:creationId xmlns:a16="http://schemas.microsoft.com/office/drawing/2014/main" id="{F3C702B9-455C-4D6C-B058-E9C8B5AC133D}"/>
                    </a:ext>
                  </a:extLst>
                </p:cNvPr>
                <p:cNvSpPr/>
                <p:nvPr>
                  <p:custDataLst>
                    <p:tags r:id="rId12"/>
                  </p:custDataLst>
                </p:nvPr>
              </p:nvSpPr>
              <p:spPr bwMode="auto">
                <a:xfrm rot="15742672">
                  <a:off x="1922332" y="2003339"/>
                  <a:ext cx="479673" cy="361668"/>
                </a:xfrm>
                <a:custGeom>
                  <a:avLst/>
                  <a:gdLst>
                    <a:gd name="T0" fmla="*/ 766 w 2822320"/>
                    <a:gd name="T1" fmla="*/ 895480 h 2269469"/>
                    <a:gd name="T2" fmla="*/ 0 w 2822320"/>
                    <a:gd name="T3" fmla="*/ 0 h 2269469"/>
                    <a:gd name="T4" fmla="*/ 1266615 w 2822320"/>
                    <a:gd name="T5" fmla="*/ 895480 h 2269469"/>
                    <a:gd name="T6" fmla="*/ 766 w 2822320"/>
                    <a:gd name="T7" fmla="*/ 895480 h 22694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2320" h="2269469">
                      <a:moveTo>
                        <a:pt x="1707" y="2269469"/>
                      </a:moveTo>
                      <a:lnTo>
                        <a:pt x="0" y="0"/>
                      </a:lnTo>
                      <a:lnTo>
                        <a:pt x="2822320" y="2269469"/>
                      </a:lnTo>
                      <a:lnTo>
                        <a:pt x="1707" y="2269469"/>
                      </a:lnTo>
                      <a:close/>
                    </a:path>
                  </a:pathLst>
                </a:custGeom>
                <a:solidFill>
                  <a:srgbClr val="65B9FF"/>
                </a:solidFill>
                <a:ln>
                  <a:noFill/>
                </a:ln>
              </p:spPr>
              <p:txBody>
                <a:bodyPr anchor="ctr">
                  <a:normAutofit/>
                </a:bodyPr>
                <a:lstStyle/>
                <a:p>
                  <a:pPr>
                    <a:defRPr/>
                  </a:pPr>
                  <a:endParaRPr lang="zh-CN" altLang="en-US" sz="1200">
                    <a:sym typeface="Arial" panose="020B0604020202020204" pitchFamily="34" charset="0"/>
                  </a:endParaRPr>
                </a:p>
              </p:txBody>
            </p:sp>
            <p:sp>
              <p:nvSpPr>
                <p:cNvPr id="579" name="直角三角形 3">
                  <a:extLst>
                    <a:ext uri="{FF2B5EF4-FFF2-40B4-BE49-F238E27FC236}">
                      <a16:creationId xmlns:a16="http://schemas.microsoft.com/office/drawing/2014/main" id="{FEA77EEB-02B9-436B-89E8-9202A6DF9771}"/>
                    </a:ext>
                  </a:extLst>
                </p:cNvPr>
                <p:cNvSpPr/>
                <p:nvPr>
                  <p:custDataLst>
                    <p:tags r:id="rId13"/>
                  </p:custDataLst>
                </p:nvPr>
              </p:nvSpPr>
              <p:spPr bwMode="auto">
                <a:xfrm rot="19903808">
                  <a:off x="2227816" y="1849288"/>
                  <a:ext cx="699574" cy="410400"/>
                </a:xfrm>
                <a:custGeom>
                  <a:avLst/>
                  <a:gdLst>
                    <a:gd name="T0" fmla="*/ 818 w 3084643"/>
                    <a:gd name="T1" fmla="*/ 942613 h 1802182"/>
                    <a:gd name="T2" fmla="*/ 485 w 3084643"/>
                    <a:gd name="T3" fmla="*/ 0 h 1802182"/>
                    <a:gd name="T4" fmla="*/ 1574191 w 3084643"/>
                    <a:gd name="T5" fmla="*/ 852732 h 1802182"/>
                    <a:gd name="T6" fmla="*/ 818 w 3084643"/>
                    <a:gd name="T7" fmla="*/ 942613 h 18021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84643" h="1802182">
                      <a:moveTo>
                        <a:pt x="1604" y="1802182"/>
                      </a:moveTo>
                      <a:cubicBezTo>
                        <a:pt x="5137" y="1194479"/>
                        <a:pt x="-2583" y="607703"/>
                        <a:pt x="950" y="0"/>
                      </a:cubicBezTo>
                      <a:lnTo>
                        <a:pt x="3084643" y="1630340"/>
                      </a:lnTo>
                      <a:lnTo>
                        <a:pt x="1604" y="1802182"/>
                      </a:lnTo>
                      <a:close/>
                    </a:path>
                  </a:pathLst>
                </a:custGeom>
                <a:solidFill>
                  <a:srgbClr val="39A4FF"/>
                </a:solidFill>
                <a:ln>
                  <a:noFill/>
                </a:ln>
              </p:spPr>
              <p:txBody>
                <a:bodyPr anchor="ctr">
                  <a:normAutofit/>
                </a:bodyPr>
                <a:lstStyle/>
                <a:p>
                  <a:endParaRPr lang="zh-CN" altLang="en-US" sz="1200">
                    <a:sym typeface="Arial" panose="020B0604020202020204" pitchFamily="34" charset="0"/>
                  </a:endParaRPr>
                </a:p>
              </p:txBody>
            </p:sp>
            <p:sp>
              <p:nvSpPr>
                <p:cNvPr id="580" name="任意多边形 14">
                  <a:extLst>
                    <a:ext uri="{FF2B5EF4-FFF2-40B4-BE49-F238E27FC236}">
                      <a16:creationId xmlns:a16="http://schemas.microsoft.com/office/drawing/2014/main" id="{81539C7D-9266-42CF-8598-AC169B0B5B3A}"/>
                    </a:ext>
                  </a:extLst>
                </p:cNvPr>
                <p:cNvSpPr/>
                <p:nvPr>
                  <p:custDataLst>
                    <p:tags r:id="rId14"/>
                  </p:custDataLst>
                </p:nvPr>
              </p:nvSpPr>
              <p:spPr bwMode="auto">
                <a:xfrm>
                  <a:off x="2172639" y="1397001"/>
                  <a:ext cx="2337068" cy="651244"/>
                </a:xfrm>
                <a:custGeom>
                  <a:avLst/>
                  <a:gdLst>
                    <a:gd name="T0" fmla="*/ 1176446 w 8005567"/>
                    <a:gd name="T1" fmla="*/ 0 h 2574921"/>
                    <a:gd name="T2" fmla="*/ 8005159 w 8005567"/>
                    <a:gd name="T3" fmla="*/ 4455 h 2574921"/>
                    <a:gd name="T4" fmla="*/ 8006737 w 8005567"/>
                    <a:gd name="T5" fmla="*/ 2527687 h 2574921"/>
                    <a:gd name="T6" fmla="*/ 0 w 8005567"/>
                    <a:gd name="T7" fmla="*/ 2495172 h 2574921"/>
                    <a:gd name="T8" fmla="*/ 1176446 w 8005567"/>
                    <a:gd name="T9" fmla="*/ 0 h 25749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5567" h="2574921">
                      <a:moveTo>
                        <a:pt x="1176272" y="0"/>
                      </a:moveTo>
                      <a:lnTo>
                        <a:pt x="8003989" y="4539"/>
                      </a:lnTo>
                      <a:lnTo>
                        <a:pt x="8005567" y="2574921"/>
                      </a:lnTo>
                      <a:lnTo>
                        <a:pt x="0" y="2541798"/>
                      </a:lnTo>
                      <a:lnTo>
                        <a:pt x="1176272" y="0"/>
                      </a:lnTo>
                      <a:close/>
                    </a:path>
                  </a:pathLst>
                </a:custGeom>
                <a:solidFill>
                  <a:srgbClr val="118FFF"/>
                </a:solidFill>
                <a:ln>
                  <a:noFill/>
                </a:ln>
                <a:effectLst/>
              </p:spPr>
              <p:txBody>
                <a:bodyPr lIns="252000" rIns="252000" anchor="ctr">
                  <a:normAutofit/>
                </a:bodyPr>
                <a:lstStyle/>
                <a:p>
                  <a:pPr algn="ctr"/>
                  <a:r>
                    <a:rPr lang="da-DK" altLang="zh-CN" sz="1400">
                      <a:noFill/>
                      <a:latin typeface="Calibri Light" panose="020F0302020204030204" charset="0"/>
                      <a:ea typeface="+mn-ea"/>
                      <a:cs typeface="+mn-ea"/>
                      <a:sym typeface="Arial" panose="020B0604020202020204" pitchFamily="34" charset="0"/>
                    </a:rPr>
                    <a:t>Lorem ipsum dolor sit amet</a:t>
                  </a:r>
                </a:p>
              </p:txBody>
            </p:sp>
            <p:sp>
              <p:nvSpPr>
                <p:cNvPr id="581" name="任意多边形 20">
                  <a:extLst>
                    <a:ext uri="{FF2B5EF4-FFF2-40B4-BE49-F238E27FC236}">
                      <a16:creationId xmlns:a16="http://schemas.microsoft.com/office/drawing/2014/main" id="{6B27514A-8C85-44C5-A7D0-78AD84B96D21}"/>
                    </a:ext>
                  </a:extLst>
                </p:cNvPr>
                <p:cNvSpPr/>
                <p:nvPr>
                  <p:custDataLst>
                    <p:tags r:id="rId15"/>
                  </p:custDataLst>
                </p:nvPr>
              </p:nvSpPr>
              <p:spPr>
                <a:xfrm>
                  <a:off x="4174149" y="1397000"/>
                  <a:ext cx="892443" cy="651244"/>
                </a:xfrm>
                <a:custGeom>
                  <a:avLst/>
                  <a:gdLst>
                    <a:gd name="connsiteX0" fmla="*/ 201754 w 853355"/>
                    <a:gd name="connsiteY0" fmla="*/ 208605 h 651244"/>
                    <a:gd name="connsiteX1" fmla="*/ 201754 w 853355"/>
                    <a:gd name="connsiteY1" fmla="*/ 442640 h 651244"/>
                    <a:gd name="connsiteX2" fmla="*/ 0 w 853355"/>
                    <a:gd name="connsiteY2" fmla="*/ 325622 h 651244"/>
                    <a:gd name="connsiteX3" fmla="*/ 201755 w 853355"/>
                    <a:gd name="connsiteY3" fmla="*/ 0 h 651244"/>
                    <a:gd name="connsiteX4" fmla="*/ 853355 w 853355"/>
                    <a:gd name="connsiteY4" fmla="*/ 0 h 651244"/>
                    <a:gd name="connsiteX5" fmla="*/ 853355 w 853355"/>
                    <a:gd name="connsiteY5" fmla="*/ 651244 h 651244"/>
                    <a:gd name="connsiteX6" fmla="*/ 201755 w 853355"/>
                    <a:gd name="connsiteY6" fmla="*/ 651244 h 6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55" h="651244">
                      <a:moveTo>
                        <a:pt x="201754" y="208605"/>
                      </a:moveTo>
                      <a:lnTo>
                        <a:pt x="201754" y="442640"/>
                      </a:lnTo>
                      <a:lnTo>
                        <a:pt x="0" y="325622"/>
                      </a:lnTo>
                      <a:close/>
                      <a:moveTo>
                        <a:pt x="201755" y="0"/>
                      </a:moveTo>
                      <a:lnTo>
                        <a:pt x="853355" y="0"/>
                      </a:lnTo>
                      <a:lnTo>
                        <a:pt x="853355" y="651244"/>
                      </a:lnTo>
                      <a:lnTo>
                        <a:pt x="201755" y="651244"/>
                      </a:lnTo>
                      <a:close/>
                    </a:path>
                  </a:pathLst>
                </a:custGeom>
                <a:solidFill>
                  <a:srgbClr val="0950F9"/>
                </a:solidFill>
                <a:ln>
                  <a:noFill/>
                </a:ln>
                <a:effectLst/>
              </p:spPr>
              <p:style>
                <a:lnRef idx="2">
                  <a:srgbClr val="FA8550">
                    <a:shade val="50000"/>
                  </a:srgbClr>
                </a:lnRef>
                <a:fillRef idx="1">
                  <a:srgbClr val="FA8550"/>
                </a:fillRef>
                <a:effectRef idx="0">
                  <a:srgbClr val="FA8550"/>
                </a:effectRef>
                <a:fontRef idx="minor">
                  <a:sysClr val="window" lastClr="FFFFFF"/>
                </a:fontRef>
              </p:style>
              <p:txBody>
                <a:bodyPr rot="0" spcFirstLastPara="0" vertOverflow="overflow" horzOverflow="overflow" vert="horz" wrap="square" lIns="288000" tIns="45720" rIns="91440" bIns="45720" numCol="1" spcCol="0" rtlCol="0" fromWordArt="0" anchor="ctr" anchorCtr="0" forceAA="0" compatLnSpc="1">
                  <a:normAutofit/>
                </a:bodyPr>
                <a:lstStyle/>
                <a:p>
                  <a:pPr algn="ctr"/>
                  <a:r>
                    <a:rPr lang="en-US" altLang="zh-CN" b="1" dirty="0">
                      <a:noFill/>
                      <a:sym typeface="Arial" panose="020B0604020202020204" pitchFamily="34" charset="0"/>
                    </a:rPr>
                    <a:t>01</a:t>
                  </a:r>
                </a:p>
              </p:txBody>
            </p:sp>
          </p:grpSp>
          <p:sp>
            <p:nvSpPr>
              <p:cNvPr id="576" name="文本框 575">
                <a:extLst>
                  <a:ext uri="{FF2B5EF4-FFF2-40B4-BE49-F238E27FC236}">
                    <a16:creationId xmlns:a16="http://schemas.microsoft.com/office/drawing/2014/main" id="{F2948EFF-32EA-481E-8E09-11EE7DC45A27}"/>
                  </a:ext>
                </a:extLst>
              </p:cNvPr>
              <p:cNvSpPr txBox="1"/>
              <p:nvPr/>
            </p:nvSpPr>
            <p:spPr>
              <a:xfrm>
                <a:off x="22833" y="4198"/>
                <a:ext cx="5979" cy="1035"/>
              </a:xfrm>
              <a:prstGeom prst="rect">
                <a:avLst/>
              </a:prstGeom>
              <a:noFill/>
            </p:spPr>
            <p:txBody>
              <a:bodyPr wrap="squar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rPr>
                  <a:t>智慧社区治理平台</a:t>
                </a:r>
              </a:p>
            </p:txBody>
          </p:sp>
        </p:grpSp>
        <p:grpSp>
          <p:nvGrpSpPr>
            <p:cNvPr id="546" name="组合 545">
              <a:extLst>
                <a:ext uri="{FF2B5EF4-FFF2-40B4-BE49-F238E27FC236}">
                  <a16:creationId xmlns:a16="http://schemas.microsoft.com/office/drawing/2014/main" id="{41B31FB6-BF52-4ECC-8078-F4B9202F4893}"/>
                </a:ext>
              </a:extLst>
            </p:cNvPr>
            <p:cNvGrpSpPr/>
            <p:nvPr/>
          </p:nvGrpSpPr>
          <p:grpSpPr>
            <a:xfrm>
              <a:off x="6052" y="2199"/>
              <a:ext cx="24676" cy="7268"/>
              <a:chOff x="6052" y="2569"/>
              <a:chExt cx="24676" cy="7268"/>
            </a:xfrm>
          </p:grpSpPr>
          <p:sp>
            <p:nvSpPr>
              <p:cNvPr id="547" name="文本框 546">
                <a:extLst>
                  <a:ext uri="{FF2B5EF4-FFF2-40B4-BE49-F238E27FC236}">
                    <a16:creationId xmlns:a16="http://schemas.microsoft.com/office/drawing/2014/main" id="{46586039-ED6E-4FE6-B175-A3E6F7158353}"/>
                  </a:ext>
                </a:extLst>
              </p:cNvPr>
              <p:cNvSpPr txBox="1"/>
              <p:nvPr/>
            </p:nvSpPr>
            <p:spPr>
              <a:xfrm>
                <a:off x="15815" y="2569"/>
                <a:ext cx="5710" cy="1161"/>
              </a:xfrm>
              <a:prstGeom prst="rect">
                <a:avLst/>
              </a:prstGeom>
              <a:noFill/>
            </p:spPr>
            <p:txBody>
              <a:bodyPr wrap="square" rtlCol="0">
                <a:spAutoFit/>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海纳业务中台</a:t>
                </a:r>
              </a:p>
            </p:txBody>
          </p:sp>
          <p:grpSp>
            <p:nvGrpSpPr>
              <p:cNvPr id="548" name="组合 547">
                <a:extLst>
                  <a:ext uri="{FF2B5EF4-FFF2-40B4-BE49-F238E27FC236}">
                    <a16:creationId xmlns:a16="http://schemas.microsoft.com/office/drawing/2014/main" id="{7F598127-28EA-476C-A2E2-C10AFC285AD4}"/>
                  </a:ext>
                </a:extLst>
              </p:cNvPr>
              <p:cNvGrpSpPr/>
              <p:nvPr/>
            </p:nvGrpSpPr>
            <p:grpSpPr>
              <a:xfrm rot="5400000">
                <a:off x="15727" y="3908"/>
                <a:ext cx="5872" cy="5986"/>
                <a:chOff x="31064" y="16531"/>
                <a:chExt cx="3933" cy="4009"/>
              </a:xfrm>
            </p:grpSpPr>
            <p:sp>
              <p:nvSpPr>
                <p:cNvPr id="571" name="任意多边形 1">
                  <a:extLst>
                    <a:ext uri="{FF2B5EF4-FFF2-40B4-BE49-F238E27FC236}">
                      <a16:creationId xmlns:a16="http://schemas.microsoft.com/office/drawing/2014/main" id="{17221193-4E4A-4534-90EB-BA6F6BC92F37}"/>
                    </a:ext>
                  </a:extLst>
                </p:cNvPr>
                <p:cNvSpPr/>
                <p:nvPr>
                  <p:custDataLst>
                    <p:tags r:id="rId7"/>
                  </p:custDataLst>
                </p:nvPr>
              </p:nvSpPr>
              <p:spPr>
                <a:xfrm>
                  <a:off x="31430" y="16880"/>
                  <a:ext cx="3294" cy="3312"/>
                </a:xfrm>
                <a:custGeom>
                  <a:avLst/>
                  <a:gdLst>
                    <a:gd name="connsiteX0" fmla="*/ 842191 w 1693838"/>
                    <a:gd name="connsiteY0" fmla="*/ 0 h 1703294"/>
                    <a:gd name="connsiteX1" fmla="*/ 1693838 w 1693838"/>
                    <a:gd name="connsiteY1" fmla="*/ 851647 h 1703294"/>
                    <a:gd name="connsiteX2" fmla="*/ 842191 w 1693838"/>
                    <a:gd name="connsiteY2" fmla="*/ 1703294 h 1703294"/>
                    <a:gd name="connsiteX3" fmla="*/ 7847 w 1693838"/>
                    <a:gd name="connsiteY3" fmla="*/ 1023284 h 1703294"/>
                    <a:gd name="connsiteX4" fmla="*/ 0 w 1693838"/>
                    <a:gd name="connsiteY4" fmla="*/ 945445 h 1703294"/>
                    <a:gd name="connsiteX5" fmla="*/ 174612 w 1693838"/>
                    <a:gd name="connsiteY5" fmla="*/ 851647 h 1703294"/>
                    <a:gd name="connsiteX6" fmla="*/ 0 w 1693838"/>
                    <a:gd name="connsiteY6" fmla="*/ 757849 h 1703294"/>
                    <a:gd name="connsiteX7" fmla="*/ 7847 w 1693838"/>
                    <a:gd name="connsiteY7" fmla="*/ 680010 h 1703294"/>
                    <a:gd name="connsiteX8" fmla="*/ 842191 w 1693838"/>
                    <a:gd name="connsiteY8" fmla="*/ 0 h 170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838" h="1703294">
                      <a:moveTo>
                        <a:pt x="842191" y="0"/>
                      </a:moveTo>
                      <a:cubicBezTo>
                        <a:pt x="1312543" y="0"/>
                        <a:pt x="1693838" y="381295"/>
                        <a:pt x="1693838" y="851647"/>
                      </a:cubicBezTo>
                      <a:cubicBezTo>
                        <a:pt x="1693838" y="1321999"/>
                        <a:pt x="1312543" y="1703294"/>
                        <a:pt x="842191" y="1703294"/>
                      </a:cubicBezTo>
                      <a:cubicBezTo>
                        <a:pt x="430633" y="1703294"/>
                        <a:pt x="87259" y="1411365"/>
                        <a:pt x="7847" y="1023284"/>
                      </a:cubicBezTo>
                      <a:lnTo>
                        <a:pt x="0" y="945445"/>
                      </a:lnTo>
                      <a:lnTo>
                        <a:pt x="174612" y="851647"/>
                      </a:lnTo>
                      <a:lnTo>
                        <a:pt x="0" y="757849"/>
                      </a:lnTo>
                      <a:lnTo>
                        <a:pt x="7847" y="680010"/>
                      </a:lnTo>
                      <a:cubicBezTo>
                        <a:pt x="87259" y="291929"/>
                        <a:pt x="430633" y="0"/>
                        <a:pt x="842191" y="0"/>
                      </a:cubicBezTo>
                      <a:close/>
                    </a:path>
                  </a:pathLst>
                </a:custGeom>
                <a:solidFill>
                  <a:srgbClr val="0953F9"/>
                </a:solidFill>
                <a:ln>
                  <a:noFill/>
                </a:ln>
              </p:spPr>
              <p:style>
                <a:lnRef idx="2">
                  <a:srgbClr val="90C413">
                    <a:shade val="50000"/>
                  </a:srgbClr>
                </a:lnRef>
                <a:fillRef idx="1">
                  <a:srgbClr val="90C413"/>
                </a:fillRef>
                <a:effectRef idx="0">
                  <a:srgbClr val="90C413"/>
                </a:effectRef>
                <a:fontRef idx="minor">
                  <a:srgbClr val="FFFFFF"/>
                </a:fontRef>
              </p:style>
              <p:txBody>
                <a:bodyPr rtlCol="0" anchor="ctr">
                  <a:normAutofit/>
                </a:bodyPr>
                <a:lstStyle/>
                <a:p>
                  <a:pPr algn="ctr"/>
                  <a:r>
                    <a:rPr lang="en-US" altLang="zh-CN" sz="1200">
                      <a:noFill/>
                      <a:sym typeface="Arial" panose="020B0604020202020204" pitchFamily="34" charset="0"/>
                    </a:rPr>
                    <a:t>LOREM</a:t>
                  </a:r>
                </a:p>
              </p:txBody>
            </p:sp>
            <p:sp>
              <p:nvSpPr>
                <p:cNvPr id="572" name="任意多边形 2">
                  <a:extLst>
                    <a:ext uri="{FF2B5EF4-FFF2-40B4-BE49-F238E27FC236}">
                      <a16:creationId xmlns:a16="http://schemas.microsoft.com/office/drawing/2014/main" id="{66387CD5-7A47-42E4-9FEA-E9DE9A807BE4}"/>
                    </a:ext>
                  </a:extLst>
                </p:cNvPr>
                <p:cNvSpPr/>
                <p:nvPr>
                  <p:custDataLst>
                    <p:tags r:id="rId8"/>
                  </p:custDataLst>
                </p:nvPr>
              </p:nvSpPr>
              <p:spPr>
                <a:xfrm>
                  <a:off x="31158" y="16531"/>
                  <a:ext cx="3839" cy="4009"/>
                </a:xfrm>
                <a:custGeom>
                  <a:avLst/>
                  <a:gdLst>
                    <a:gd name="connsiteX0" fmla="*/ 943244 w 1974186"/>
                    <a:gd name="connsiteY0" fmla="*/ 0 h 2061884"/>
                    <a:gd name="connsiteX1" fmla="*/ 1974186 w 1974186"/>
                    <a:gd name="connsiteY1" fmla="*/ 1030942 h 2061884"/>
                    <a:gd name="connsiteX2" fmla="*/ 943244 w 1974186"/>
                    <a:gd name="connsiteY2" fmla="*/ 2061884 h 2061884"/>
                    <a:gd name="connsiteX3" fmla="*/ 88371 w 1974186"/>
                    <a:gd name="connsiteY3" fmla="*/ 1607352 h 2061884"/>
                    <a:gd name="connsiteX4" fmla="*/ 0 w 1974186"/>
                    <a:gd name="connsiteY4" fmla="*/ 1444542 h 2061884"/>
                    <a:gd name="connsiteX5" fmla="*/ 19523 w 1974186"/>
                    <a:gd name="connsiteY5" fmla="*/ 1436792 h 2061884"/>
                    <a:gd name="connsiteX6" fmla="*/ 105742 w 1974186"/>
                    <a:gd name="connsiteY6" fmla="*/ 1595639 h 2061884"/>
                    <a:gd name="connsiteX7" fmla="*/ 943244 w 1974186"/>
                    <a:gd name="connsiteY7" fmla="*/ 2040935 h 2061884"/>
                    <a:gd name="connsiteX8" fmla="*/ 1953237 w 1974186"/>
                    <a:gd name="connsiteY8" fmla="*/ 1030942 h 2061884"/>
                    <a:gd name="connsiteX9" fmla="*/ 943244 w 1974186"/>
                    <a:gd name="connsiteY9" fmla="*/ 20949 h 2061884"/>
                    <a:gd name="connsiteX10" fmla="*/ 105742 w 1974186"/>
                    <a:gd name="connsiteY10" fmla="*/ 466245 h 2061884"/>
                    <a:gd name="connsiteX11" fmla="*/ 19523 w 1974186"/>
                    <a:gd name="connsiteY11" fmla="*/ 625092 h 2061884"/>
                    <a:gd name="connsiteX12" fmla="*/ 1 w 1974186"/>
                    <a:gd name="connsiteY12" fmla="*/ 617342 h 2061884"/>
                    <a:gd name="connsiteX13" fmla="*/ 88371 w 1974186"/>
                    <a:gd name="connsiteY13" fmla="*/ 454532 h 2061884"/>
                    <a:gd name="connsiteX14" fmla="*/ 943244 w 1974186"/>
                    <a:gd name="connsiteY14" fmla="*/ 0 h 2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4186" h="2061884">
                      <a:moveTo>
                        <a:pt x="943244" y="0"/>
                      </a:moveTo>
                      <a:cubicBezTo>
                        <a:pt x="1512618" y="0"/>
                        <a:pt x="1974186" y="461568"/>
                        <a:pt x="1974186" y="1030942"/>
                      </a:cubicBezTo>
                      <a:cubicBezTo>
                        <a:pt x="1974186" y="1600316"/>
                        <a:pt x="1512618" y="2061884"/>
                        <a:pt x="943244" y="2061884"/>
                      </a:cubicBezTo>
                      <a:cubicBezTo>
                        <a:pt x="587385" y="2061884"/>
                        <a:pt x="273638" y="1881584"/>
                        <a:pt x="88371" y="1607352"/>
                      </a:cubicBezTo>
                      <a:lnTo>
                        <a:pt x="0" y="1444542"/>
                      </a:lnTo>
                      <a:lnTo>
                        <a:pt x="19523" y="1436792"/>
                      </a:lnTo>
                      <a:lnTo>
                        <a:pt x="105742" y="1595639"/>
                      </a:lnTo>
                      <a:cubicBezTo>
                        <a:pt x="287245" y="1864299"/>
                        <a:pt x="594617" y="2040935"/>
                        <a:pt x="943244" y="2040935"/>
                      </a:cubicBezTo>
                      <a:cubicBezTo>
                        <a:pt x="1501048" y="2040935"/>
                        <a:pt x="1953237" y="1588746"/>
                        <a:pt x="1953237" y="1030942"/>
                      </a:cubicBezTo>
                      <a:cubicBezTo>
                        <a:pt x="1953237" y="473138"/>
                        <a:pt x="1501048" y="20949"/>
                        <a:pt x="943244" y="20949"/>
                      </a:cubicBezTo>
                      <a:cubicBezTo>
                        <a:pt x="594617" y="20949"/>
                        <a:pt x="287245" y="197585"/>
                        <a:pt x="105742" y="466245"/>
                      </a:cubicBezTo>
                      <a:lnTo>
                        <a:pt x="19523" y="625092"/>
                      </a:lnTo>
                      <a:lnTo>
                        <a:pt x="1" y="617342"/>
                      </a:lnTo>
                      <a:lnTo>
                        <a:pt x="88371" y="454532"/>
                      </a:lnTo>
                      <a:cubicBezTo>
                        <a:pt x="273638" y="180300"/>
                        <a:pt x="587385" y="0"/>
                        <a:pt x="943244" y="0"/>
                      </a:cubicBezTo>
                      <a:close/>
                    </a:path>
                  </a:pathLst>
                </a:custGeom>
                <a:solidFill>
                  <a:srgbClr val="0953F9"/>
                </a:solidFill>
                <a:ln>
                  <a:noFill/>
                </a:ln>
              </p:spPr>
              <p:style>
                <a:lnRef idx="2">
                  <a:srgbClr val="90C413">
                    <a:shade val="50000"/>
                  </a:srgbClr>
                </a:lnRef>
                <a:fillRef idx="1">
                  <a:srgbClr val="90C413"/>
                </a:fillRef>
                <a:effectRef idx="0">
                  <a:srgbClr val="90C413"/>
                </a:effectRef>
                <a:fontRef idx="minor">
                  <a:srgbClr val="FFFFFF"/>
                </a:fontRef>
              </p:style>
              <p:txBody>
                <a:bodyPr rtlCol="0" anchor="ctr"/>
                <a:lstStyle/>
                <a:p>
                  <a:pPr algn="ctr"/>
                  <a:endParaRPr lang="zh-CN" altLang="en-US" sz="1200">
                    <a:solidFill>
                      <a:srgbClr val="FFFFFF"/>
                    </a:solidFill>
                    <a:sym typeface="Arial" panose="020B0604020202020204" pitchFamily="34" charset="0"/>
                  </a:endParaRPr>
                </a:p>
              </p:txBody>
            </p:sp>
            <p:sp>
              <p:nvSpPr>
                <p:cNvPr id="573" name="任意多边形 5">
                  <a:extLst>
                    <a:ext uri="{FF2B5EF4-FFF2-40B4-BE49-F238E27FC236}">
                      <a16:creationId xmlns:a16="http://schemas.microsoft.com/office/drawing/2014/main" id="{56BC9928-2F58-44C1-8C84-DFDD24C1CD25}"/>
                    </a:ext>
                  </a:extLst>
                </p:cNvPr>
                <p:cNvSpPr/>
                <p:nvPr>
                  <p:custDataLst>
                    <p:tags r:id="rId9"/>
                  </p:custDataLst>
                </p:nvPr>
              </p:nvSpPr>
              <p:spPr>
                <a:xfrm>
                  <a:off x="31064" y="18214"/>
                  <a:ext cx="594" cy="639"/>
                </a:xfrm>
                <a:custGeom>
                  <a:avLst/>
                  <a:gdLst>
                    <a:gd name="connsiteX0" fmla="*/ 0 w 344198"/>
                    <a:gd name="connsiteY0" fmla="*/ 0 h 369791"/>
                    <a:gd name="connsiteX1" fmla="*/ 344198 w 344198"/>
                    <a:gd name="connsiteY1" fmla="*/ 184896 h 369791"/>
                    <a:gd name="connsiteX2" fmla="*/ 0 w 344198"/>
                    <a:gd name="connsiteY2" fmla="*/ 369791 h 369791"/>
                  </a:gdLst>
                  <a:ahLst/>
                  <a:cxnLst>
                    <a:cxn ang="0">
                      <a:pos x="connsiteX0" y="connsiteY0"/>
                    </a:cxn>
                    <a:cxn ang="0">
                      <a:pos x="connsiteX1" y="connsiteY1"/>
                    </a:cxn>
                    <a:cxn ang="0">
                      <a:pos x="connsiteX2" y="connsiteY2"/>
                    </a:cxn>
                  </a:cxnLst>
                  <a:rect l="l" t="t" r="r" b="b"/>
                  <a:pathLst>
                    <a:path w="344198" h="369791">
                      <a:moveTo>
                        <a:pt x="0" y="0"/>
                      </a:moveTo>
                      <a:lnTo>
                        <a:pt x="344198" y="184896"/>
                      </a:lnTo>
                      <a:lnTo>
                        <a:pt x="0" y="369791"/>
                      </a:lnTo>
                      <a:close/>
                    </a:path>
                  </a:pathLst>
                </a:custGeom>
                <a:solidFill>
                  <a:srgbClr val="0953F9"/>
                </a:solidFill>
                <a:ln>
                  <a:noFill/>
                </a:ln>
              </p:spPr>
              <p:style>
                <a:lnRef idx="2">
                  <a:srgbClr val="90C413">
                    <a:shade val="50000"/>
                  </a:srgbClr>
                </a:lnRef>
                <a:fillRef idx="1">
                  <a:srgbClr val="90C413"/>
                </a:fillRef>
                <a:effectRef idx="0">
                  <a:srgbClr val="90C413"/>
                </a:effectRef>
                <a:fontRef idx="minor">
                  <a:srgbClr val="FFFFFF"/>
                </a:fontRef>
              </p:style>
              <p:txBody>
                <a:bodyPr rtlCol="0" anchor="ctr"/>
                <a:lstStyle/>
                <a:p>
                  <a:endParaRPr lang="zh-CN" altLang="en-US" sz="1200" dirty="0">
                    <a:solidFill>
                      <a:srgbClr val="FFFFFF"/>
                    </a:solidFill>
                    <a:sym typeface="Arial" panose="020B0604020202020204" pitchFamily="34" charset="0"/>
                  </a:endParaRPr>
                </a:p>
              </p:txBody>
            </p:sp>
          </p:grpSp>
          <p:sp>
            <p:nvSpPr>
              <p:cNvPr id="549" name="文本框 548">
                <a:extLst>
                  <a:ext uri="{FF2B5EF4-FFF2-40B4-BE49-F238E27FC236}">
                    <a16:creationId xmlns:a16="http://schemas.microsoft.com/office/drawing/2014/main" id="{2C9A7543-ECB1-422B-ABBE-91F6C6AD52C3}"/>
                  </a:ext>
                </a:extLst>
              </p:cNvPr>
              <p:cNvSpPr txBox="1"/>
              <p:nvPr/>
            </p:nvSpPr>
            <p:spPr>
              <a:xfrm>
                <a:off x="16489" y="5537"/>
                <a:ext cx="4407" cy="1163"/>
              </a:xfrm>
              <a:prstGeom prst="rect">
                <a:avLst/>
              </a:prstGeom>
              <a:noFill/>
            </p:spPr>
            <p:txBody>
              <a:bodyPr wrap="square" rtlCol="0">
                <a:spAutoFit/>
              </a:bodyPr>
              <a:lstStyle/>
              <a:p>
                <a:pPr algn="ctr">
                  <a:lnSpc>
                    <a:spcPct val="15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联动海量社区业务数据</a:t>
                </a:r>
              </a:p>
              <a:p>
                <a:pPr algn="ctr">
                  <a:lnSpc>
                    <a:spcPct val="15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打造社区智慧大脑</a:t>
                </a:r>
              </a:p>
            </p:txBody>
          </p:sp>
          <p:sp>
            <p:nvSpPr>
              <p:cNvPr id="550" name="文本框 549">
                <a:extLst>
                  <a:ext uri="{FF2B5EF4-FFF2-40B4-BE49-F238E27FC236}">
                    <a16:creationId xmlns:a16="http://schemas.microsoft.com/office/drawing/2014/main" id="{3A4B72C3-3659-4930-BC91-98B17A15DC6A}"/>
                  </a:ext>
                </a:extLst>
              </p:cNvPr>
              <p:cNvSpPr txBox="1"/>
              <p:nvPr/>
            </p:nvSpPr>
            <p:spPr>
              <a:xfrm>
                <a:off x="18678" y="7290"/>
                <a:ext cx="1910" cy="436"/>
              </a:xfrm>
              <a:prstGeom prst="rect">
                <a:avLst/>
              </a:prstGeom>
              <a:noFill/>
            </p:spPr>
            <p:txBody>
              <a:bodyPr wrap="square" rtlCol="0">
                <a:spAutoFit/>
              </a:bodyPr>
              <a:lstStyle/>
              <a:p>
                <a:pPr algn="ctr"/>
                <a:r>
                  <a:rPr lang="zh-CN" altLang="en-US" sz="1200" b="1" dirty="0">
                    <a:solidFill>
                      <a:schemeClr val="tx1"/>
                    </a:solidFill>
                  </a:rPr>
                  <a:t>业务数据</a:t>
                </a:r>
              </a:p>
            </p:txBody>
          </p:sp>
          <p:sp>
            <p:nvSpPr>
              <p:cNvPr id="551" name="文本框 550">
                <a:extLst>
                  <a:ext uri="{FF2B5EF4-FFF2-40B4-BE49-F238E27FC236}">
                    <a16:creationId xmlns:a16="http://schemas.microsoft.com/office/drawing/2014/main" id="{C3A4F67E-3C10-43F9-A07C-728177EE6542}"/>
                  </a:ext>
                </a:extLst>
              </p:cNvPr>
              <p:cNvSpPr txBox="1"/>
              <p:nvPr/>
            </p:nvSpPr>
            <p:spPr>
              <a:xfrm>
                <a:off x="16746" y="7290"/>
                <a:ext cx="2029" cy="436"/>
              </a:xfrm>
              <a:prstGeom prst="rect">
                <a:avLst/>
              </a:prstGeom>
              <a:noFill/>
            </p:spPr>
            <p:txBody>
              <a:bodyPr wrap="square" rtlCol="0">
                <a:spAutoFit/>
              </a:bodyPr>
              <a:lstStyle/>
              <a:p>
                <a:pPr algn="ctr"/>
                <a:r>
                  <a:rPr lang="en-US" altLang="zh-CN" sz="1200" b="1" dirty="0">
                    <a:solidFill>
                      <a:schemeClr val="tx1"/>
                    </a:solidFill>
                  </a:rPr>
                  <a:t>AI</a:t>
                </a:r>
                <a:r>
                  <a:rPr lang="zh-CN" altLang="en-US" sz="1200" b="1" dirty="0">
                    <a:solidFill>
                      <a:schemeClr val="tx1"/>
                    </a:solidFill>
                  </a:rPr>
                  <a:t>计算</a:t>
                </a:r>
              </a:p>
            </p:txBody>
          </p:sp>
          <p:sp>
            <p:nvSpPr>
              <p:cNvPr id="552" name="文本框 551">
                <a:extLst>
                  <a:ext uri="{FF2B5EF4-FFF2-40B4-BE49-F238E27FC236}">
                    <a16:creationId xmlns:a16="http://schemas.microsoft.com/office/drawing/2014/main" id="{525FA4DC-3CC9-4F26-B0E9-DE8B23EBD6B5}"/>
                  </a:ext>
                </a:extLst>
              </p:cNvPr>
              <p:cNvSpPr txBox="1"/>
              <p:nvPr/>
            </p:nvSpPr>
            <p:spPr>
              <a:xfrm>
                <a:off x="16770" y="7860"/>
                <a:ext cx="1961" cy="436"/>
              </a:xfrm>
              <a:prstGeom prst="rect">
                <a:avLst/>
              </a:prstGeom>
              <a:noFill/>
            </p:spPr>
            <p:txBody>
              <a:bodyPr wrap="square" rtlCol="0">
                <a:spAutoFit/>
              </a:bodyPr>
              <a:lstStyle/>
              <a:p>
                <a:pPr algn="ctr"/>
                <a:r>
                  <a:rPr lang="zh-CN" altLang="en-US" sz="1200" b="1" dirty="0">
                    <a:solidFill>
                      <a:schemeClr val="tx1"/>
                    </a:solidFill>
                  </a:rPr>
                  <a:t>硬件物联</a:t>
                </a:r>
              </a:p>
            </p:txBody>
          </p:sp>
          <p:sp>
            <p:nvSpPr>
              <p:cNvPr id="553" name="文本框 552">
                <a:extLst>
                  <a:ext uri="{FF2B5EF4-FFF2-40B4-BE49-F238E27FC236}">
                    <a16:creationId xmlns:a16="http://schemas.microsoft.com/office/drawing/2014/main" id="{EDFFF3C2-F79E-43F4-9F09-E3D30A36D885}"/>
                  </a:ext>
                </a:extLst>
              </p:cNvPr>
              <p:cNvSpPr txBox="1"/>
              <p:nvPr/>
            </p:nvSpPr>
            <p:spPr>
              <a:xfrm>
                <a:off x="18652" y="7860"/>
                <a:ext cx="1961" cy="436"/>
              </a:xfrm>
              <a:prstGeom prst="rect">
                <a:avLst/>
              </a:prstGeom>
              <a:noFill/>
            </p:spPr>
            <p:txBody>
              <a:bodyPr wrap="square" rtlCol="0">
                <a:spAutoFit/>
              </a:bodyPr>
              <a:lstStyle/>
              <a:p>
                <a:pPr algn="ctr"/>
                <a:r>
                  <a:rPr lang="zh-CN" altLang="en-US" sz="1200" b="1" dirty="0">
                    <a:solidFill>
                      <a:schemeClr val="tx1"/>
                    </a:solidFill>
                  </a:rPr>
                  <a:t>生态助力</a:t>
                </a:r>
              </a:p>
            </p:txBody>
          </p:sp>
          <p:grpSp>
            <p:nvGrpSpPr>
              <p:cNvPr id="554" name="组合 553">
                <a:extLst>
                  <a:ext uri="{FF2B5EF4-FFF2-40B4-BE49-F238E27FC236}">
                    <a16:creationId xmlns:a16="http://schemas.microsoft.com/office/drawing/2014/main" id="{38E4CD08-FE69-4601-9A7B-CC0CB8089681}"/>
                  </a:ext>
                </a:extLst>
              </p:cNvPr>
              <p:cNvGrpSpPr/>
              <p:nvPr/>
            </p:nvGrpSpPr>
            <p:grpSpPr>
              <a:xfrm flipH="1">
                <a:off x="6052" y="3788"/>
                <a:ext cx="10720" cy="5283"/>
                <a:chOff x="20561" y="3788"/>
                <a:chExt cx="10720" cy="5283"/>
              </a:xfrm>
            </p:grpSpPr>
            <p:grpSp>
              <p:nvGrpSpPr>
                <p:cNvPr id="557" name="组合 556">
                  <a:extLst>
                    <a:ext uri="{FF2B5EF4-FFF2-40B4-BE49-F238E27FC236}">
                      <a16:creationId xmlns:a16="http://schemas.microsoft.com/office/drawing/2014/main" id="{CCA1FE11-976E-4645-8DFB-5177F52B7AB0}"/>
                    </a:ext>
                  </a:extLst>
                </p:cNvPr>
                <p:cNvGrpSpPr/>
                <p:nvPr/>
              </p:nvGrpSpPr>
              <p:grpSpPr>
                <a:xfrm>
                  <a:off x="20561" y="6292"/>
                  <a:ext cx="10720" cy="1812"/>
                  <a:chOff x="38600" y="19960"/>
                  <a:chExt cx="10720" cy="1812"/>
                </a:xfrm>
              </p:grpSpPr>
              <p:sp>
                <p:nvSpPr>
                  <p:cNvPr id="565" name="文本框 564">
                    <a:extLst>
                      <a:ext uri="{FF2B5EF4-FFF2-40B4-BE49-F238E27FC236}">
                        <a16:creationId xmlns:a16="http://schemas.microsoft.com/office/drawing/2014/main" id="{E501D826-0426-4EF9-8D84-10144246D0CF}"/>
                      </a:ext>
                    </a:extLst>
                  </p:cNvPr>
                  <p:cNvSpPr txBox="1"/>
                  <p:nvPr/>
                </p:nvSpPr>
                <p:spPr>
                  <a:xfrm flipH="1">
                    <a:off x="38600" y="19960"/>
                    <a:ext cx="10718" cy="921"/>
                  </a:xfrm>
                  <a:prstGeom prst="rect">
                    <a:avLst/>
                  </a:prstGeom>
                  <a:noFill/>
                </p:spPr>
                <p:txBody>
                  <a:bodyPr wrap="square" rtlCol="0">
                    <a:spAutoFit/>
                  </a:bodyPr>
                  <a:lstStyle/>
                  <a:p>
                    <a:r>
                      <a:rPr lang="zh-CN" altLang="en-US" sz="1600" b="1" dirty="0">
                        <a:solidFill>
                          <a:schemeClr val="tx1"/>
                        </a:solidFill>
                        <a:latin typeface="微软雅黑" panose="020B0503020204020204" pitchFamily="34" charset="-122"/>
                        <a:ea typeface="微软雅黑" panose="020B0503020204020204" pitchFamily="34" charset="-122"/>
                      </a:rPr>
                      <a:t>居民生活服务平台，让生活更美好</a:t>
                    </a:r>
                  </a:p>
                  <a:p>
                    <a:endParaRPr lang="zh-CN" altLang="en-US" sz="1600" b="1" dirty="0">
                      <a:solidFill>
                        <a:schemeClr val="tx1"/>
                      </a:solidFill>
                      <a:latin typeface="微软雅黑" panose="020B0503020204020204" pitchFamily="34" charset="-122"/>
                      <a:ea typeface="微软雅黑" panose="020B0503020204020204" pitchFamily="34" charset="-122"/>
                    </a:endParaRPr>
                  </a:p>
                </p:txBody>
              </p:sp>
              <p:grpSp>
                <p:nvGrpSpPr>
                  <p:cNvPr id="566" name="组合 565">
                    <a:extLst>
                      <a:ext uri="{FF2B5EF4-FFF2-40B4-BE49-F238E27FC236}">
                        <a16:creationId xmlns:a16="http://schemas.microsoft.com/office/drawing/2014/main" id="{B4B17B9F-6803-45A5-A260-1652E0512C28}"/>
                      </a:ext>
                    </a:extLst>
                  </p:cNvPr>
                  <p:cNvGrpSpPr/>
                  <p:nvPr/>
                </p:nvGrpSpPr>
                <p:grpSpPr>
                  <a:xfrm>
                    <a:off x="42886" y="20851"/>
                    <a:ext cx="6434" cy="921"/>
                    <a:chOff x="42886" y="20851"/>
                    <a:chExt cx="6434" cy="921"/>
                  </a:xfrm>
                </p:grpSpPr>
                <p:sp>
                  <p:nvSpPr>
                    <p:cNvPr id="567" name="文本框 566">
                      <a:extLst>
                        <a:ext uri="{FF2B5EF4-FFF2-40B4-BE49-F238E27FC236}">
                          <a16:creationId xmlns:a16="http://schemas.microsoft.com/office/drawing/2014/main" id="{BC1B4412-FB0A-4730-974C-18F523A50BD3}"/>
                        </a:ext>
                      </a:extLst>
                    </p:cNvPr>
                    <p:cNvSpPr txBox="1"/>
                    <p:nvPr/>
                  </p:nvSpPr>
                  <p:spPr>
                    <a:xfrm flipH="1">
                      <a:off x="44450" y="20896"/>
                      <a:ext cx="1910" cy="533"/>
                    </a:xfrm>
                    <a:prstGeom prst="rect">
                      <a:avLst/>
                    </a:prstGeom>
                    <a:noFill/>
                  </p:spPr>
                  <p:txBody>
                    <a:bodyPr wrap="square" rtlCol="0">
                      <a:spAutoFit/>
                    </a:bodyPr>
                    <a:lstStyle/>
                    <a:p>
                      <a:pPr indent="0">
                        <a:buNone/>
                      </a:pPr>
                      <a:r>
                        <a:rPr lang="zh-CN" altLang="en-US" sz="1600" dirty="0">
                          <a:solidFill>
                            <a:schemeClr val="tx1"/>
                          </a:solidFill>
                          <a:latin typeface="微软雅黑" panose="020B0503020204020204" pitchFamily="34" charset="-122"/>
                          <a:ea typeface="微软雅黑" panose="020B0503020204020204" pitchFamily="34" charset="-122"/>
                        </a:rPr>
                        <a:t>民生 </a:t>
                      </a:r>
                      <a:r>
                        <a:rPr lang="en-US" altLang="zh-CN" sz="1600" dirty="0">
                          <a:solidFill>
                            <a:schemeClr val="tx1"/>
                          </a:solidFill>
                          <a:latin typeface="微软雅黑" panose="020B0503020204020204" pitchFamily="34" charset="-122"/>
                          <a:ea typeface="微软雅黑" panose="020B0503020204020204" pitchFamily="34" charset="-122"/>
                        </a:rPr>
                        <a:t>-</a:t>
                      </a:r>
                    </a:p>
                  </p:txBody>
                </p:sp>
                <p:sp>
                  <p:nvSpPr>
                    <p:cNvPr id="568" name="文本框 567">
                      <a:extLst>
                        <a:ext uri="{FF2B5EF4-FFF2-40B4-BE49-F238E27FC236}">
                          <a16:creationId xmlns:a16="http://schemas.microsoft.com/office/drawing/2014/main" id="{76420310-4E20-464E-826F-8B22CCF8566B}"/>
                        </a:ext>
                      </a:extLst>
                    </p:cNvPr>
                    <p:cNvSpPr txBox="1"/>
                    <p:nvPr/>
                  </p:nvSpPr>
                  <p:spPr>
                    <a:xfrm flipH="1">
                      <a:off x="42886" y="20880"/>
                      <a:ext cx="2029" cy="533"/>
                    </a:xfrm>
                    <a:prstGeom prst="rect">
                      <a:avLst/>
                    </a:prstGeom>
                    <a:noFill/>
                  </p:spPr>
                  <p:txBody>
                    <a:bodyPr wrap="square" rtlCol="0">
                      <a:spAutoFit/>
                    </a:bodyPr>
                    <a:lstStyle/>
                    <a:p>
                      <a:pPr indent="0">
                        <a:buNone/>
                      </a:pPr>
                      <a:r>
                        <a:rPr lang="zh-CN" altLang="en-US" sz="1600" dirty="0">
                          <a:solidFill>
                            <a:schemeClr val="tx1"/>
                          </a:solidFill>
                          <a:latin typeface="微软雅黑" panose="020B0503020204020204" pitchFamily="34" charset="-122"/>
                          <a:ea typeface="微软雅黑" panose="020B0503020204020204" pitchFamily="34" charset="-122"/>
                        </a:rPr>
                        <a:t>商业</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69" name="文本框 568">
                      <a:extLst>
                        <a:ext uri="{FF2B5EF4-FFF2-40B4-BE49-F238E27FC236}">
                          <a16:creationId xmlns:a16="http://schemas.microsoft.com/office/drawing/2014/main" id="{EBB65640-D775-407F-8881-46713717094C}"/>
                        </a:ext>
                      </a:extLst>
                    </p:cNvPr>
                    <p:cNvSpPr txBox="1"/>
                    <p:nvPr/>
                  </p:nvSpPr>
                  <p:spPr>
                    <a:xfrm flipH="1">
                      <a:off x="45904" y="20866"/>
                      <a:ext cx="1961" cy="533"/>
                    </a:xfrm>
                    <a:prstGeom prst="rect">
                      <a:avLst/>
                    </a:prstGeom>
                    <a:noFill/>
                  </p:spPr>
                  <p:txBody>
                    <a:bodyPr wrap="square" rtlCol="0">
                      <a:spAutoFit/>
                    </a:bodyPr>
                    <a:lstStyle/>
                    <a:p>
                      <a:pPr indent="0">
                        <a:buNone/>
                      </a:pPr>
                      <a:r>
                        <a:rPr lang="zh-CN" altLang="en-US" sz="1600" dirty="0">
                          <a:solidFill>
                            <a:schemeClr val="tx1"/>
                          </a:solidFill>
                          <a:latin typeface="微软雅黑" panose="020B0503020204020204" pitchFamily="34" charset="-122"/>
                          <a:ea typeface="微软雅黑" panose="020B0503020204020204" pitchFamily="34" charset="-122"/>
                        </a:rPr>
                        <a:t>物业 </a:t>
                      </a:r>
                      <a:r>
                        <a:rPr lang="en-US" altLang="zh-CN" sz="1600" dirty="0">
                          <a:solidFill>
                            <a:schemeClr val="tx1"/>
                          </a:solidFill>
                          <a:latin typeface="微软雅黑" panose="020B0503020204020204" pitchFamily="34" charset="-122"/>
                          <a:ea typeface="微软雅黑" panose="020B0503020204020204" pitchFamily="34" charset="-122"/>
                        </a:rPr>
                        <a:t>-</a:t>
                      </a:r>
                    </a:p>
                  </p:txBody>
                </p:sp>
                <p:sp>
                  <p:nvSpPr>
                    <p:cNvPr id="570" name="文本框 569">
                      <a:extLst>
                        <a:ext uri="{FF2B5EF4-FFF2-40B4-BE49-F238E27FC236}">
                          <a16:creationId xmlns:a16="http://schemas.microsoft.com/office/drawing/2014/main" id="{C659A555-B140-49C9-AFDF-0F33A6809166}"/>
                        </a:ext>
                      </a:extLst>
                    </p:cNvPr>
                    <p:cNvSpPr txBox="1"/>
                    <p:nvPr/>
                  </p:nvSpPr>
                  <p:spPr>
                    <a:xfrm flipH="1">
                      <a:off x="47359" y="20851"/>
                      <a:ext cx="1961" cy="921"/>
                    </a:xfrm>
                    <a:prstGeom prst="rect">
                      <a:avLst/>
                    </a:prstGeom>
                    <a:noFill/>
                  </p:spPr>
                  <p:txBody>
                    <a:bodyPr wrap="square" rtlCol="0">
                      <a:spAutoFit/>
                    </a:bodyPr>
                    <a:lstStyle/>
                    <a:p>
                      <a:pPr indent="0">
                        <a:buNone/>
                      </a:pPr>
                      <a:r>
                        <a:rPr lang="zh-CN" altLang="en-US" sz="1600" dirty="0">
                          <a:solidFill>
                            <a:schemeClr val="tx1"/>
                          </a:solidFill>
                          <a:latin typeface="微软雅黑" panose="020B0503020204020204" pitchFamily="34" charset="-122"/>
                          <a:ea typeface="微软雅黑" panose="020B0503020204020204" pitchFamily="34" charset="-122"/>
                        </a:rPr>
                        <a:t>便民</a:t>
                      </a:r>
                      <a:r>
                        <a:rPr lang="zh-CN" altLang="en-US" sz="1600" dirty="0">
                          <a:latin typeface="微软雅黑" panose="020B0503020204020204" pitchFamily="34" charset="-122"/>
                          <a:ea typeface="微软雅黑" panose="020B0503020204020204" pitchFamily="34" charset="-122"/>
                          <a:sym typeface="+mn-ea"/>
                        </a:rPr>
                        <a:t> </a:t>
                      </a:r>
                      <a:r>
                        <a:rPr lang="en-US" altLang="zh-CN" sz="1600" dirty="0">
                          <a:latin typeface="微软雅黑" panose="020B0503020204020204" pitchFamily="34" charset="-122"/>
                          <a:ea typeface="微软雅黑" panose="020B0503020204020204" pitchFamily="34" charset="-122"/>
                          <a:sym typeface="+mn-ea"/>
                        </a:rPr>
                        <a:t>-</a:t>
                      </a:r>
                      <a:endParaRPr lang="en-US" altLang="zh-CN" sz="1600" dirty="0">
                        <a:solidFill>
                          <a:schemeClr val="tx1"/>
                        </a:solidFill>
                        <a:latin typeface="微软雅黑" panose="020B0503020204020204" pitchFamily="34" charset="-122"/>
                        <a:ea typeface="微软雅黑" panose="020B0503020204020204" pitchFamily="34" charset="-122"/>
                      </a:endParaRPr>
                    </a:p>
                    <a:p>
                      <a:pPr indent="0">
                        <a:buNone/>
                      </a:pP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grpSp>
            <p:grpSp>
              <p:nvGrpSpPr>
                <p:cNvPr id="558" name="组合 557">
                  <a:extLst>
                    <a:ext uri="{FF2B5EF4-FFF2-40B4-BE49-F238E27FC236}">
                      <a16:creationId xmlns:a16="http://schemas.microsoft.com/office/drawing/2014/main" id="{12F435EF-494A-4E31-BF2D-243A01D07730}"/>
                    </a:ext>
                  </a:extLst>
                </p:cNvPr>
                <p:cNvGrpSpPr/>
                <p:nvPr>
                  <p:custDataLst>
                    <p:tags r:id="rId1"/>
                  </p:custDataLst>
                </p:nvPr>
              </p:nvGrpSpPr>
              <p:grpSpPr>
                <a:xfrm>
                  <a:off x="21656" y="3788"/>
                  <a:ext cx="9623" cy="5283"/>
                  <a:chOff x="1981335" y="1397000"/>
                  <a:chExt cx="3122873" cy="1714501"/>
                </a:xfrm>
              </p:grpSpPr>
              <p:sp>
                <p:nvSpPr>
                  <p:cNvPr id="560" name="直角三角形 3">
                    <a:extLst>
                      <a:ext uri="{FF2B5EF4-FFF2-40B4-BE49-F238E27FC236}">
                        <a16:creationId xmlns:a16="http://schemas.microsoft.com/office/drawing/2014/main" id="{B4F7ECE0-374E-4283-922D-8354C98A829A}"/>
                      </a:ext>
                    </a:extLst>
                  </p:cNvPr>
                  <p:cNvSpPr/>
                  <p:nvPr>
                    <p:custDataLst>
                      <p:tags r:id="rId2"/>
                    </p:custDataLst>
                  </p:nvPr>
                </p:nvSpPr>
                <p:spPr bwMode="auto">
                  <a:xfrm rot="3776846">
                    <a:off x="1899374" y="2569200"/>
                    <a:ext cx="753542" cy="331059"/>
                  </a:xfrm>
                  <a:custGeom>
                    <a:avLst/>
                    <a:gdLst>
                      <a:gd name="T0" fmla="*/ 435 w 5883069"/>
                      <a:gd name="T1" fmla="*/ 484839 h 2823248"/>
                      <a:gd name="T2" fmla="*/ 0 w 5883069"/>
                      <a:gd name="T3" fmla="*/ 0 h 2823248"/>
                      <a:gd name="T4" fmla="*/ 1499586 w 5883069"/>
                      <a:gd name="T5" fmla="*/ 603145 h 2823248"/>
                      <a:gd name="T6" fmla="*/ 435 w 5883069"/>
                      <a:gd name="T7" fmla="*/ 484839 h 28232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83069" h="2823248">
                        <a:moveTo>
                          <a:pt x="1707" y="2269469"/>
                        </a:moveTo>
                        <a:lnTo>
                          <a:pt x="0" y="0"/>
                        </a:lnTo>
                        <a:lnTo>
                          <a:pt x="5883069" y="2823248"/>
                        </a:lnTo>
                        <a:lnTo>
                          <a:pt x="1707" y="2269469"/>
                        </a:lnTo>
                        <a:close/>
                      </a:path>
                    </a:pathLst>
                  </a:custGeom>
                  <a:solidFill>
                    <a:srgbClr val="9DD2FF"/>
                  </a:solidFill>
                  <a:ln>
                    <a:noFill/>
                  </a:ln>
                </p:spPr>
                <p:txBody>
                  <a:bodyPr anchor="ctr">
                    <a:normAutofit/>
                  </a:bodyPr>
                  <a:lstStyle/>
                  <a:p>
                    <a:pPr>
                      <a:defRPr/>
                    </a:pPr>
                    <a:endParaRPr lang="zh-CN" altLang="en-US" sz="1200">
                      <a:sym typeface="Arial" panose="020B0604020202020204" pitchFamily="34" charset="0"/>
                    </a:endParaRPr>
                  </a:p>
                </p:txBody>
              </p:sp>
              <p:sp>
                <p:nvSpPr>
                  <p:cNvPr id="561" name="直角三角形 3">
                    <a:extLst>
                      <a:ext uri="{FF2B5EF4-FFF2-40B4-BE49-F238E27FC236}">
                        <a16:creationId xmlns:a16="http://schemas.microsoft.com/office/drawing/2014/main" id="{8CA3682D-B156-4CDF-AA6F-78B7914FE3B4}"/>
                      </a:ext>
                    </a:extLst>
                  </p:cNvPr>
                  <p:cNvSpPr/>
                  <p:nvPr>
                    <p:custDataLst>
                      <p:tags r:id="rId3"/>
                    </p:custDataLst>
                  </p:nvPr>
                </p:nvSpPr>
                <p:spPr bwMode="auto">
                  <a:xfrm rot="15742672">
                    <a:off x="1922332" y="2003339"/>
                    <a:ext cx="479673" cy="361668"/>
                  </a:xfrm>
                  <a:custGeom>
                    <a:avLst/>
                    <a:gdLst>
                      <a:gd name="T0" fmla="*/ 766 w 2822320"/>
                      <a:gd name="T1" fmla="*/ 895480 h 2269469"/>
                      <a:gd name="T2" fmla="*/ 0 w 2822320"/>
                      <a:gd name="T3" fmla="*/ 0 h 2269469"/>
                      <a:gd name="T4" fmla="*/ 1266615 w 2822320"/>
                      <a:gd name="T5" fmla="*/ 895480 h 2269469"/>
                      <a:gd name="T6" fmla="*/ 766 w 2822320"/>
                      <a:gd name="T7" fmla="*/ 895480 h 22694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2320" h="2269469">
                        <a:moveTo>
                          <a:pt x="1707" y="2269469"/>
                        </a:moveTo>
                        <a:lnTo>
                          <a:pt x="0" y="0"/>
                        </a:lnTo>
                        <a:lnTo>
                          <a:pt x="2822320" y="2269469"/>
                        </a:lnTo>
                        <a:lnTo>
                          <a:pt x="1707" y="2269469"/>
                        </a:lnTo>
                        <a:close/>
                      </a:path>
                    </a:pathLst>
                  </a:custGeom>
                  <a:solidFill>
                    <a:srgbClr val="65B9FF"/>
                  </a:solidFill>
                  <a:ln>
                    <a:noFill/>
                  </a:ln>
                </p:spPr>
                <p:txBody>
                  <a:bodyPr anchor="ctr">
                    <a:normAutofit/>
                  </a:bodyPr>
                  <a:lstStyle/>
                  <a:p>
                    <a:pPr>
                      <a:defRPr/>
                    </a:pPr>
                    <a:endParaRPr lang="zh-CN" altLang="en-US" sz="1200">
                      <a:sym typeface="Arial" panose="020B0604020202020204" pitchFamily="34" charset="0"/>
                    </a:endParaRPr>
                  </a:p>
                </p:txBody>
              </p:sp>
              <p:sp>
                <p:nvSpPr>
                  <p:cNvPr id="562" name="直角三角形 3">
                    <a:extLst>
                      <a:ext uri="{FF2B5EF4-FFF2-40B4-BE49-F238E27FC236}">
                        <a16:creationId xmlns:a16="http://schemas.microsoft.com/office/drawing/2014/main" id="{FD52CE91-469D-4134-B7F1-AC5DE4297A91}"/>
                      </a:ext>
                    </a:extLst>
                  </p:cNvPr>
                  <p:cNvSpPr/>
                  <p:nvPr>
                    <p:custDataLst>
                      <p:tags r:id="rId4"/>
                    </p:custDataLst>
                  </p:nvPr>
                </p:nvSpPr>
                <p:spPr bwMode="auto">
                  <a:xfrm rot="19903808">
                    <a:off x="2227816" y="1849288"/>
                    <a:ext cx="699574" cy="410400"/>
                  </a:xfrm>
                  <a:custGeom>
                    <a:avLst/>
                    <a:gdLst>
                      <a:gd name="T0" fmla="*/ 818 w 3084643"/>
                      <a:gd name="T1" fmla="*/ 942613 h 1802182"/>
                      <a:gd name="T2" fmla="*/ 485 w 3084643"/>
                      <a:gd name="T3" fmla="*/ 0 h 1802182"/>
                      <a:gd name="T4" fmla="*/ 1574191 w 3084643"/>
                      <a:gd name="T5" fmla="*/ 852732 h 1802182"/>
                      <a:gd name="T6" fmla="*/ 818 w 3084643"/>
                      <a:gd name="T7" fmla="*/ 942613 h 18021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84643" h="1802182">
                        <a:moveTo>
                          <a:pt x="1604" y="1802182"/>
                        </a:moveTo>
                        <a:cubicBezTo>
                          <a:pt x="5137" y="1194479"/>
                          <a:pt x="-2583" y="607703"/>
                          <a:pt x="950" y="0"/>
                        </a:cubicBezTo>
                        <a:lnTo>
                          <a:pt x="3084643" y="1630340"/>
                        </a:lnTo>
                        <a:lnTo>
                          <a:pt x="1604" y="1802182"/>
                        </a:lnTo>
                        <a:close/>
                      </a:path>
                    </a:pathLst>
                  </a:custGeom>
                  <a:solidFill>
                    <a:srgbClr val="39A4FF"/>
                  </a:solidFill>
                  <a:ln>
                    <a:noFill/>
                  </a:ln>
                </p:spPr>
                <p:txBody>
                  <a:bodyPr anchor="ctr">
                    <a:normAutofit/>
                  </a:bodyPr>
                  <a:lstStyle/>
                  <a:p>
                    <a:endParaRPr lang="zh-CN" altLang="en-US" sz="1200">
                      <a:sym typeface="Arial" panose="020B0604020202020204" pitchFamily="34" charset="0"/>
                    </a:endParaRPr>
                  </a:p>
                </p:txBody>
              </p:sp>
              <p:sp>
                <p:nvSpPr>
                  <p:cNvPr id="563" name="任意多边形 14">
                    <a:extLst>
                      <a:ext uri="{FF2B5EF4-FFF2-40B4-BE49-F238E27FC236}">
                        <a16:creationId xmlns:a16="http://schemas.microsoft.com/office/drawing/2014/main" id="{F6113817-2B50-43E8-B9C3-3F223C603F97}"/>
                      </a:ext>
                    </a:extLst>
                  </p:cNvPr>
                  <p:cNvSpPr/>
                  <p:nvPr>
                    <p:custDataLst>
                      <p:tags r:id="rId5"/>
                    </p:custDataLst>
                  </p:nvPr>
                </p:nvSpPr>
                <p:spPr bwMode="auto">
                  <a:xfrm>
                    <a:off x="2172639" y="1397209"/>
                    <a:ext cx="2353271" cy="651244"/>
                  </a:xfrm>
                  <a:custGeom>
                    <a:avLst/>
                    <a:gdLst>
                      <a:gd name="T0" fmla="*/ 1176446 w 8005567"/>
                      <a:gd name="T1" fmla="*/ 0 h 2574921"/>
                      <a:gd name="T2" fmla="*/ 8005159 w 8005567"/>
                      <a:gd name="T3" fmla="*/ 4455 h 2574921"/>
                      <a:gd name="T4" fmla="*/ 8006737 w 8005567"/>
                      <a:gd name="T5" fmla="*/ 2527687 h 2574921"/>
                      <a:gd name="T6" fmla="*/ 0 w 8005567"/>
                      <a:gd name="T7" fmla="*/ 2495172 h 2574921"/>
                      <a:gd name="T8" fmla="*/ 1176446 w 8005567"/>
                      <a:gd name="T9" fmla="*/ 0 h 25749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5567" h="2574921">
                        <a:moveTo>
                          <a:pt x="1176272" y="0"/>
                        </a:moveTo>
                        <a:lnTo>
                          <a:pt x="8003989" y="4539"/>
                        </a:lnTo>
                        <a:lnTo>
                          <a:pt x="8005567" y="2574921"/>
                        </a:lnTo>
                        <a:lnTo>
                          <a:pt x="0" y="2541798"/>
                        </a:lnTo>
                        <a:lnTo>
                          <a:pt x="1176272" y="0"/>
                        </a:lnTo>
                        <a:close/>
                      </a:path>
                    </a:pathLst>
                  </a:custGeom>
                  <a:solidFill>
                    <a:srgbClr val="118FFF"/>
                  </a:solidFill>
                  <a:ln>
                    <a:noFill/>
                  </a:ln>
                  <a:effectLst/>
                </p:spPr>
                <p:txBody>
                  <a:bodyPr lIns="252000" rIns="252000" anchor="ctr">
                    <a:normAutofit/>
                  </a:bodyPr>
                  <a:lstStyle/>
                  <a:p>
                    <a:pPr algn="ctr"/>
                    <a:r>
                      <a:rPr lang="da-DK" altLang="zh-CN" sz="1200">
                        <a:noFill/>
                        <a:latin typeface="Calibri Light" panose="020F0302020204030204" charset="0"/>
                        <a:ea typeface="+mn-ea"/>
                        <a:cs typeface="+mn-ea"/>
                        <a:sym typeface="Arial" panose="020B0604020202020204" pitchFamily="34" charset="0"/>
                      </a:rPr>
                      <a:t>Lorem ipsum dolor sit amet</a:t>
                    </a:r>
                  </a:p>
                </p:txBody>
              </p:sp>
              <p:sp>
                <p:nvSpPr>
                  <p:cNvPr id="564" name="任意多边形 64">
                    <a:extLst>
                      <a:ext uri="{FF2B5EF4-FFF2-40B4-BE49-F238E27FC236}">
                        <a16:creationId xmlns:a16="http://schemas.microsoft.com/office/drawing/2014/main" id="{7025E576-8BF1-4895-96B8-9752C5435174}"/>
                      </a:ext>
                    </a:extLst>
                  </p:cNvPr>
                  <p:cNvSpPr/>
                  <p:nvPr>
                    <p:custDataLst>
                      <p:tags r:id="rId6"/>
                    </p:custDataLst>
                  </p:nvPr>
                </p:nvSpPr>
                <p:spPr>
                  <a:xfrm>
                    <a:off x="4317708" y="1397000"/>
                    <a:ext cx="786500" cy="651244"/>
                  </a:xfrm>
                  <a:custGeom>
                    <a:avLst/>
                    <a:gdLst>
                      <a:gd name="connsiteX0" fmla="*/ 201754 w 853355"/>
                      <a:gd name="connsiteY0" fmla="*/ 208605 h 651244"/>
                      <a:gd name="connsiteX1" fmla="*/ 201754 w 853355"/>
                      <a:gd name="connsiteY1" fmla="*/ 442640 h 651244"/>
                      <a:gd name="connsiteX2" fmla="*/ 0 w 853355"/>
                      <a:gd name="connsiteY2" fmla="*/ 325622 h 651244"/>
                      <a:gd name="connsiteX3" fmla="*/ 201755 w 853355"/>
                      <a:gd name="connsiteY3" fmla="*/ 0 h 651244"/>
                      <a:gd name="connsiteX4" fmla="*/ 853355 w 853355"/>
                      <a:gd name="connsiteY4" fmla="*/ 0 h 651244"/>
                      <a:gd name="connsiteX5" fmla="*/ 853355 w 853355"/>
                      <a:gd name="connsiteY5" fmla="*/ 651244 h 651244"/>
                      <a:gd name="connsiteX6" fmla="*/ 201755 w 853355"/>
                      <a:gd name="connsiteY6" fmla="*/ 651244 h 6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55" h="651244">
                        <a:moveTo>
                          <a:pt x="201754" y="208605"/>
                        </a:moveTo>
                        <a:lnTo>
                          <a:pt x="201754" y="442640"/>
                        </a:lnTo>
                        <a:lnTo>
                          <a:pt x="0" y="325622"/>
                        </a:lnTo>
                        <a:close/>
                        <a:moveTo>
                          <a:pt x="201755" y="0"/>
                        </a:moveTo>
                        <a:lnTo>
                          <a:pt x="853355" y="0"/>
                        </a:lnTo>
                        <a:lnTo>
                          <a:pt x="853355" y="651244"/>
                        </a:lnTo>
                        <a:lnTo>
                          <a:pt x="201755" y="651244"/>
                        </a:lnTo>
                        <a:close/>
                      </a:path>
                    </a:pathLst>
                  </a:custGeom>
                  <a:solidFill>
                    <a:srgbClr val="0950F9"/>
                  </a:solidFill>
                  <a:ln>
                    <a:noFill/>
                  </a:ln>
                  <a:effectLst/>
                </p:spPr>
                <p:style>
                  <a:lnRef idx="2">
                    <a:srgbClr val="FA8550">
                      <a:shade val="50000"/>
                    </a:srgbClr>
                  </a:lnRef>
                  <a:fillRef idx="1">
                    <a:srgbClr val="FA8550"/>
                  </a:fillRef>
                  <a:effectRef idx="0">
                    <a:srgbClr val="FA8550"/>
                  </a:effectRef>
                  <a:fontRef idx="minor">
                    <a:sysClr val="window" lastClr="FFFFFF"/>
                  </a:fontRef>
                </p:style>
                <p:txBody>
                  <a:bodyPr rot="0" spcFirstLastPara="0" vertOverflow="overflow" horzOverflow="overflow" vert="horz" wrap="square" lIns="288000" tIns="45720" rIns="91440" bIns="45720" numCol="1" spcCol="0" rtlCol="0" fromWordArt="0" anchor="ctr" anchorCtr="0" forceAA="0" compatLnSpc="1">
                    <a:normAutofit/>
                  </a:bodyPr>
                  <a:lstStyle/>
                  <a:p>
                    <a:pPr algn="ctr"/>
                    <a:r>
                      <a:rPr lang="en-US" altLang="zh-CN" b="1" dirty="0">
                        <a:noFill/>
                        <a:sym typeface="Arial" panose="020B0604020202020204" pitchFamily="34" charset="0"/>
                      </a:rPr>
                      <a:t>01</a:t>
                    </a:r>
                  </a:p>
                </p:txBody>
              </p:sp>
            </p:grpSp>
            <p:sp>
              <p:nvSpPr>
                <p:cNvPr id="559" name="文本框 558">
                  <a:extLst>
                    <a:ext uri="{FF2B5EF4-FFF2-40B4-BE49-F238E27FC236}">
                      <a16:creationId xmlns:a16="http://schemas.microsoft.com/office/drawing/2014/main" id="{04F5C49B-8BDE-4EE5-AD72-783343ACA650}"/>
                    </a:ext>
                  </a:extLst>
                </p:cNvPr>
                <p:cNvSpPr txBox="1"/>
                <p:nvPr/>
              </p:nvSpPr>
              <p:spPr>
                <a:xfrm flipH="1">
                  <a:off x="22944" y="4215"/>
                  <a:ext cx="6002" cy="1035"/>
                </a:xfrm>
                <a:prstGeom prst="rect">
                  <a:avLst/>
                </a:prstGeom>
                <a:noFill/>
              </p:spPr>
              <p:txBody>
                <a:bodyPr wrap="squar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rPr>
                    <a:t>智慧社区服务平台</a:t>
                  </a:r>
                </a:p>
              </p:txBody>
            </p:sp>
          </p:grpSp>
          <p:pic>
            <p:nvPicPr>
              <p:cNvPr id="555" name="图片 554" descr="服务">
                <a:extLst>
                  <a:ext uri="{FF2B5EF4-FFF2-40B4-BE49-F238E27FC236}">
                    <a16:creationId xmlns:a16="http://schemas.microsoft.com/office/drawing/2014/main" id="{02ECFACF-B4B9-4D4A-984B-D7BB5534A2EF}"/>
                  </a:ext>
                </a:extLst>
              </p:cNvPr>
              <p:cNvPicPr>
                <a:picLocks noChangeAspect="1"/>
              </p:cNvPicPr>
              <p:nvPr/>
            </p:nvPicPr>
            <p:blipFill>
              <a:blip r:embed="rId19"/>
              <a:stretch>
                <a:fillRect/>
              </a:stretch>
            </p:blipFill>
            <p:spPr>
              <a:xfrm>
                <a:off x="6392" y="4054"/>
                <a:ext cx="1444" cy="1444"/>
              </a:xfrm>
              <a:prstGeom prst="rect">
                <a:avLst/>
              </a:prstGeom>
            </p:spPr>
          </p:pic>
          <p:pic>
            <p:nvPicPr>
              <p:cNvPr id="556" name="图片 555" descr="安防">
                <a:extLst>
                  <a:ext uri="{FF2B5EF4-FFF2-40B4-BE49-F238E27FC236}">
                    <a16:creationId xmlns:a16="http://schemas.microsoft.com/office/drawing/2014/main" id="{468F2B50-360F-4A39-BD91-373D42828D9D}"/>
                  </a:ext>
                </a:extLst>
              </p:cNvPr>
              <p:cNvPicPr>
                <a:picLocks noChangeAspect="1"/>
              </p:cNvPicPr>
              <p:nvPr/>
            </p:nvPicPr>
            <p:blipFill>
              <a:blip r:embed="rId20"/>
              <a:stretch>
                <a:fillRect/>
              </a:stretch>
            </p:blipFill>
            <p:spPr>
              <a:xfrm>
                <a:off x="29484" y="4192"/>
                <a:ext cx="1244" cy="1244"/>
              </a:xfrm>
              <a:prstGeom prst="rect">
                <a:avLst/>
              </a:prstGeom>
            </p:spPr>
          </p:pic>
        </p:grpSp>
      </p:grpSp>
    </p:spTree>
    <p:extLst>
      <p:ext uri="{BB962C8B-B14F-4D97-AF65-F5344CB8AC3E}">
        <p14:creationId xmlns:p14="http://schemas.microsoft.com/office/powerpoint/2010/main" val="1681456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66F23EB-2CD7-42D0-9300-82CCECEA839C}"/>
              </a:ext>
            </a:extLst>
          </p:cNvPr>
          <p:cNvSpPr txBox="1"/>
          <p:nvPr/>
        </p:nvSpPr>
        <p:spPr>
          <a:xfrm>
            <a:off x="838200" y="365125"/>
            <a:ext cx="10515600" cy="615603"/>
          </a:xfrm>
          <a:prstGeom prst="rect">
            <a:avLst/>
          </a:prstGeom>
        </p:spPr>
        <p:txBody>
          <a:bodyPr vert="horz" lIns="91440" tIns="45720" rIns="91440" bIns="45720" rtlCol="0" anchor="ctr">
            <a:normAutofit/>
          </a:bodyPr>
          <a:lstStyle/>
          <a:p>
            <a:pPr>
              <a:lnSpc>
                <a:spcPct val="90000"/>
              </a:lnSpc>
            </a:pPr>
            <a:r>
              <a:rPr lang="zh-CN" altLang="en-US" b="1" dirty="0">
                <a:solidFill>
                  <a:srgbClr val="0068E7"/>
                </a:solidFill>
                <a:latin typeface="微软雅黑" panose="020B0503020204020204" pitchFamily="34" charset="-122"/>
                <a:ea typeface="微软雅黑" panose="020B0503020204020204" pitchFamily="34" charset="-122"/>
              </a:rPr>
              <a:t>智慧社区</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标准化网络逻辑架构</a:t>
            </a:r>
          </a:p>
        </p:txBody>
      </p:sp>
      <p:pic>
        <p:nvPicPr>
          <p:cNvPr id="30" name="图片 29">
            <a:extLst>
              <a:ext uri="{FF2B5EF4-FFF2-40B4-BE49-F238E27FC236}">
                <a16:creationId xmlns:a16="http://schemas.microsoft.com/office/drawing/2014/main" id="{DE17BDA1-282C-49E7-8790-D1EEAD1CC18A}"/>
              </a:ext>
            </a:extLst>
          </p:cNvPr>
          <p:cNvPicPr>
            <a:picLocks noChangeAspect="1"/>
          </p:cNvPicPr>
          <p:nvPr/>
        </p:nvPicPr>
        <p:blipFill>
          <a:blip r:embed="rId3"/>
          <a:stretch>
            <a:fillRect/>
          </a:stretch>
        </p:blipFill>
        <p:spPr>
          <a:xfrm>
            <a:off x="1" y="404664"/>
            <a:ext cx="767408" cy="504056"/>
          </a:xfrm>
          <a:prstGeom prst="rect">
            <a:avLst/>
          </a:prstGeom>
        </p:spPr>
      </p:pic>
      <p:sp>
        <p:nvSpPr>
          <p:cNvPr id="274" name="矩形 273">
            <a:extLst>
              <a:ext uri="{FF2B5EF4-FFF2-40B4-BE49-F238E27FC236}">
                <a16:creationId xmlns:a16="http://schemas.microsoft.com/office/drawing/2014/main" id="{0B5F1F61-C109-42AF-9106-E027F56C8D7F}"/>
              </a:ext>
            </a:extLst>
          </p:cNvPr>
          <p:cNvSpPr/>
          <p:nvPr/>
        </p:nvSpPr>
        <p:spPr>
          <a:xfrm>
            <a:off x="4706978" y="3922495"/>
            <a:ext cx="2827277" cy="229602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p>
        </p:txBody>
      </p:sp>
      <p:sp>
        <p:nvSpPr>
          <p:cNvPr id="275" name="矩形 274">
            <a:extLst>
              <a:ext uri="{FF2B5EF4-FFF2-40B4-BE49-F238E27FC236}">
                <a16:creationId xmlns:a16="http://schemas.microsoft.com/office/drawing/2014/main" id="{9068B5C5-A005-442A-BB1C-AF198AB62770}"/>
              </a:ext>
            </a:extLst>
          </p:cNvPr>
          <p:cNvSpPr/>
          <p:nvPr/>
        </p:nvSpPr>
        <p:spPr>
          <a:xfrm>
            <a:off x="4696788" y="1294143"/>
            <a:ext cx="2827277" cy="22896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cxnSp>
        <p:nvCxnSpPr>
          <p:cNvPr id="276" name="直接连接符 275">
            <a:extLst>
              <a:ext uri="{FF2B5EF4-FFF2-40B4-BE49-F238E27FC236}">
                <a16:creationId xmlns:a16="http://schemas.microsoft.com/office/drawing/2014/main" id="{DB5D8D76-8DC2-449E-9D62-7A16A3A818BB}"/>
              </a:ext>
            </a:extLst>
          </p:cNvPr>
          <p:cNvCxnSpPr>
            <a:cxnSpLocks/>
          </p:cNvCxnSpPr>
          <p:nvPr/>
        </p:nvCxnSpPr>
        <p:spPr>
          <a:xfrm>
            <a:off x="4427409" y="2982795"/>
            <a:ext cx="2622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9C7561B9-E997-4244-A86E-9D6705BB8E10}"/>
              </a:ext>
            </a:extLst>
          </p:cNvPr>
          <p:cNvCxnSpPr>
            <a:cxnSpLocks/>
          </p:cNvCxnSpPr>
          <p:nvPr/>
        </p:nvCxnSpPr>
        <p:spPr>
          <a:xfrm flipH="1" flipV="1">
            <a:off x="6077056" y="3396339"/>
            <a:ext cx="3061" cy="618089"/>
          </a:xfrm>
          <a:prstGeom prst="line">
            <a:avLst/>
          </a:prstGeom>
        </p:spPr>
        <p:style>
          <a:lnRef idx="1">
            <a:schemeClr val="accent1"/>
          </a:lnRef>
          <a:fillRef idx="0">
            <a:schemeClr val="accent1"/>
          </a:fillRef>
          <a:effectRef idx="0">
            <a:schemeClr val="accent1"/>
          </a:effectRef>
          <a:fontRef idx="minor">
            <a:schemeClr val="tx1"/>
          </a:fontRef>
        </p:style>
      </p:cxnSp>
      <p:sp>
        <p:nvSpPr>
          <p:cNvPr id="278" name="矩形: 圆角 277">
            <a:extLst>
              <a:ext uri="{FF2B5EF4-FFF2-40B4-BE49-F238E27FC236}">
                <a16:creationId xmlns:a16="http://schemas.microsoft.com/office/drawing/2014/main" id="{E873452E-327F-4F27-BF69-3AB49205AD92}"/>
              </a:ext>
            </a:extLst>
          </p:cNvPr>
          <p:cNvSpPr/>
          <p:nvPr/>
        </p:nvSpPr>
        <p:spPr>
          <a:xfrm>
            <a:off x="7625949" y="883433"/>
            <a:ext cx="4004521" cy="2471852"/>
          </a:xfrm>
          <a:prstGeom prst="roundRect">
            <a:avLst>
              <a:gd name="adj" fmla="val 152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9" name="文本框 252">
            <a:extLst>
              <a:ext uri="{FF2B5EF4-FFF2-40B4-BE49-F238E27FC236}">
                <a16:creationId xmlns:a16="http://schemas.microsoft.com/office/drawing/2014/main" id="{34C2621E-F3C8-488F-B0A0-52942F0674DB}"/>
              </a:ext>
            </a:extLst>
          </p:cNvPr>
          <p:cNvSpPr txBox="1"/>
          <p:nvPr/>
        </p:nvSpPr>
        <p:spPr>
          <a:xfrm>
            <a:off x="9998490" y="4260556"/>
            <a:ext cx="1397873"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微软雅黑" panose="020B0503020204020204" pitchFamily="34" charset="-122"/>
                <a:ea typeface="微软雅黑" panose="020B0503020204020204" pitchFamily="34" charset="-122"/>
              </a:rPr>
              <a:t>政务中心</a:t>
            </a:r>
          </a:p>
        </p:txBody>
      </p:sp>
      <p:grpSp>
        <p:nvGrpSpPr>
          <p:cNvPr id="280" name="Group 599">
            <a:extLst>
              <a:ext uri="{FF2B5EF4-FFF2-40B4-BE49-F238E27FC236}">
                <a16:creationId xmlns:a16="http://schemas.microsoft.com/office/drawing/2014/main" id="{1F66BD87-939E-4215-9295-C6532E6B3ABD}"/>
              </a:ext>
            </a:extLst>
          </p:cNvPr>
          <p:cNvGrpSpPr>
            <a:grpSpLocks/>
          </p:cNvGrpSpPr>
          <p:nvPr/>
        </p:nvGrpSpPr>
        <p:grpSpPr bwMode="auto">
          <a:xfrm>
            <a:off x="10009222" y="3677803"/>
            <a:ext cx="1600200" cy="574674"/>
            <a:chOff x="1488" y="1392"/>
            <a:chExt cx="1248" cy="449"/>
          </a:xfrm>
        </p:grpSpPr>
        <p:sp>
          <p:nvSpPr>
            <p:cNvPr id="495" name="AutoShape 96">
              <a:extLst>
                <a:ext uri="{FF2B5EF4-FFF2-40B4-BE49-F238E27FC236}">
                  <a16:creationId xmlns:a16="http://schemas.microsoft.com/office/drawing/2014/main" id="{25CB29F6-4FB3-4A70-BFC1-93D34E78A767}"/>
                </a:ext>
              </a:extLst>
            </p:cNvPr>
            <p:cNvSpPr>
              <a:spLocks noChangeArrowheads="1"/>
            </p:cNvSpPr>
            <p:nvPr/>
          </p:nvSpPr>
          <p:spPr bwMode="auto">
            <a:xfrm>
              <a:off x="1488" y="1536"/>
              <a:ext cx="1248" cy="305"/>
            </a:xfrm>
            <a:prstGeom prst="parallelogram">
              <a:avLst>
                <a:gd name="adj" fmla="val 78691"/>
              </a:avLst>
            </a:prstGeom>
            <a:solidFill>
              <a:srgbClr val="DDDDDD"/>
            </a:solidFill>
            <a:ln>
              <a:noFill/>
            </a:ln>
            <a:effectLst>
              <a:outerShdw dist="40161" dir="4293903"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96" name="Line 69">
              <a:extLst>
                <a:ext uri="{FF2B5EF4-FFF2-40B4-BE49-F238E27FC236}">
                  <a16:creationId xmlns:a16="http://schemas.microsoft.com/office/drawing/2014/main" id="{A6ACB5D5-20F8-4352-B433-A47A62DE8547}"/>
                </a:ext>
              </a:extLst>
            </p:cNvPr>
            <p:cNvSpPr>
              <a:spLocks noChangeShapeType="1"/>
            </p:cNvSpPr>
            <p:nvPr/>
          </p:nvSpPr>
          <p:spPr bwMode="auto">
            <a:xfrm>
              <a:off x="1680" y="1739"/>
              <a:ext cx="5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7" name="Line 70">
              <a:extLst>
                <a:ext uri="{FF2B5EF4-FFF2-40B4-BE49-F238E27FC236}">
                  <a16:creationId xmlns:a16="http://schemas.microsoft.com/office/drawing/2014/main" id="{F15ABF5D-21E5-4EC5-AFE5-72EF19B894D9}"/>
                </a:ext>
              </a:extLst>
            </p:cNvPr>
            <p:cNvSpPr>
              <a:spLocks noChangeShapeType="1"/>
            </p:cNvSpPr>
            <p:nvPr/>
          </p:nvSpPr>
          <p:spPr bwMode="auto">
            <a:xfrm flipH="1">
              <a:off x="1807" y="1632"/>
              <a:ext cx="65" cy="1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8" name="Line 71">
              <a:extLst>
                <a:ext uri="{FF2B5EF4-FFF2-40B4-BE49-F238E27FC236}">
                  <a16:creationId xmlns:a16="http://schemas.microsoft.com/office/drawing/2014/main" id="{18A1DD91-D676-4E8E-B7A4-6EECA14C28E9}"/>
                </a:ext>
              </a:extLst>
            </p:cNvPr>
            <p:cNvSpPr>
              <a:spLocks noChangeShapeType="1"/>
            </p:cNvSpPr>
            <p:nvPr/>
          </p:nvSpPr>
          <p:spPr bwMode="auto">
            <a:xfrm flipV="1">
              <a:off x="2064" y="1628"/>
              <a:ext cx="52"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99" name="Group 135">
              <a:extLst>
                <a:ext uri="{FF2B5EF4-FFF2-40B4-BE49-F238E27FC236}">
                  <a16:creationId xmlns:a16="http://schemas.microsoft.com/office/drawing/2014/main" id="{516F3F34-6F4E-4A95-806F-0CEF8A56EE3A}"/>
                </a:ext>
              </a:extLst>
            </p:cNvPr>
            <p:cNvGrpSpPr>
              <a:grpSpLocks/>
            </p:cNvGrpSpPr>
            <p:nvPr/>
          </p:nvGrpSpPr>
          <p:grpSpPr bwMode="auto">
            <a:xfrm>
              <a:off x="1776" y="1487"/>
              <a:ext cx="166" cy="216"/>
              <a:chOff x="2976" y="3264"/>
              <a:chExt cx="720" cy="577"/>
            </a:xfrm>
          </p:grpSpPr>
          <p:grpSp>
            <p:nvGrpSpPr>
              <p:cNvPr id="522" name="Group 136">
                <a:extLst>
                  <a:ext uri="{FF2B5EF4-FFF2-40B4-BE49-F238E27FC236}">
                    <a16:creationId xmlns:a16="http://schemas.microsoft.com/office/drawing/2014/main" id="{2B56C75E-92F9-4568-ACF3-2F90D464E7E5}"/>
                  </a:ext>
                </a:extLst>
              </p:cNvPr>
              <p:cNvGrpSpPr>
                <a:grpSpLocks/>
              </p:cNvGrpSpPr>
              <p:nvPr/>
            </p:nvGrpSpPr>
            <p:grpSpPr bwMode="auto">
              <a:xfrm>
                <a:off x="2976" y="3616"/>
                <a:ext cx="720" cy="225"/>
                <a:chOff x="2304" y="2166"/>
                <a:chExt cx="288" cy="90"/>
              </a:xfrm>
            </p:grpSpPr>
            <p:sp>
              <p:nvSpPr>
                <p:cNvPr id="538" name="Oval 137">
                  <a:extLst>
                    <a:ext uri="{FF2B5EF4-FFF2-40B4-BE49-F238E27FC236}">
                      <a16:creationId xmlns:a16="http://schemas.microsoft.com/office/drawing/2014/main" id="{474A57B4-5A71-4785-92F6-604A3BB3B0C0}"/>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39" name="Oval 138">
                  <a:extLst>
                    <a:ext uri="{FF2B5EF4-FFF2-40B4-BE49-F238E27FC236}">
                      <a16:creationId xmlns:a16="http://schemas.microsoft.com/office/drawing/2014/main" id="{70DD1661-2FBE-41BC-AAC9-DA1958A6DEC1}"/>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nvGrpSpPr>
              <p:cNvPr id="523" name="Group 139">
                <a:extLst>
                  <a:ext uri="{FF2B5EF4-FFF2-40B4-BE49-F238E27FC236}">
                    <a16:creationId xmlns:a16="http://schemas.microsoft.com/office/drawing/2014/main" id="{36F8341F-36E0-4459-96E2-5B8649250F7A}"/>
                  </a:ext>
                </a:extLst>
              </p:cNvPr>
              <p:cNvGrpSpPr>
                <a:grpSpLocks/>
              </p:cNvGrpSpPr>
              <p:nvPr/>
            </p:nvGrpSpPr>
            <p:grpSpPr bwMode="auto">
              <a:xfrm>
                <a:off x="2976" y="3552"/>
                <a:ext cx="720" cy="225"/>
                <a:chOff x="2304" y="2166"/>
                <a:chExt cx="288" cy="90"/>
              </a:xfrm>
            </p:grpSpPr>
            <p:sp>
              <p:nvSpPr>
                <p:cNvPr id="536" name="Oval 140">
                  <a:extLst>
                    <a:ext uri="{FF2B5EF4-FFF2-40B4-BE49-F238E27FC236}">
                      <a16:creationId xmlns:a16="http://schemas.microsoft.com/office/drawing/2014/main" id="{51604FA6-F358-4A44-8064-42A45DB7D60C}"/>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37" name="Oval 141">
                  <a:extLst>
                    <a:ext uri="{FF2B5EF4-FFF2-40B4-BE49-F238E27FC236}">
                      <a16:creationId xmlns:a16="http://schemas.microsoft.com/office/drawing/2014/main" id="{2DB205AE-7C17-4F4C-8280-F307D757B501}"/>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nvGrpSpPr>
              <p:cNvPr id="524" name="Group 142">
                <a:extLst>
                  <a:ext uri="{FF2B5EF4-FFF2-40B4-BE49-F238E27FC236}">
                    <a16:creationId xmlns:a16="http://schemas.microsoft.com/office/drawing/2014/main" id="{8AC9D1C1-F036-468A-BB00-21CD590D8FF6}"/>
                  </a:ext>
                </a:extLst>
              </p:cNvPr>
              <p:cNvGrpSpPr>
                <a:grpSpLocks/>
              </p:cNvGrpSpPr>
              <p:nvPr/>
            </p:nvGrpSpPr>
            <p:grpSpPr bwMode="auto">
              <a:xfrm>
                <a:off x="2976" y="3489"/>
                <a:ext cx="720" cy="225"/>
                <a:chOff x="2304" y="2166"/>
                <a:chExt cx="288" cy="90"/>
              </a:xfrm>
            </p:grpSpPr>
            <p:sp>
              <p:nvSpPr>
                <p:cNvPr id="534" name="Oval 143">
                  <a:extLst>
                    <a:ext uri="{FF2B5EF4-FFF2-40B4-BE49-F238E27FC236}">
                      <a16:creationId xmlns:a16="http://schemas.microsoft.com/office/drawing/2014/main" id="{EA20FC93-E9FB-4447-9B14-E6172EB59F98}"/>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35" name="Oval 144">
                  <a:extLst>
                    <a:ext uri="{FF2B5EF4-FFF2-40B4-BE49-F238E27FC236}">
                      <a16:creationId xmlns:a16="http://schemas.microsoft.com/office/drawing/2014/main" id="{4486F16A-BE3D-4193-AD36-11F37BBE741E}"/>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nvGrpSpPr>
              <p:cNvPr id="525" name="Group 145">
                <a:extLst>
                  <a:ext uri="{FF2B5EF4-FFF2-40B4-BE49-F238E27FC236}">
                    <a16:creationId xmlns:a16="http://schemas.microsoft.com/office/drawing/2014/main" id="{610605B7-6F54-4F09-861A-ACA825130A7A}"/>
                  </a:ext>
                </a:extLst>
              </p:cNvPr>
              <p:cNvGrpSpPr>
                <a:grpSpLocks/>
              </p:cNvGrpSpPr>
              <p:nvPr/>
            </p:nvGrpSpPr>
            <p:grpSpPr bwMode="auto">
              <a:xfrm>
                <a:off x="2976" y="3419"/>
                <a:ext cx="720" cy="225"/>
                <a:chOff x="2304" y="2166"/>
                <a:chExt cx="288" cy="90"/>
              </a:xfrm>
            </p:grpSpPr>
            <p:sp>
              <p:nvSpPr>
                <p:cNvPr id="532" name="Oval 146">
                  <a:extLst>
                    <a:ext uri="{FF2B5EF4-FFF2-40B4-BE49-F238E27FC236}">
                      <a16:creationId xmlns:a16="http://schemas.microsoft.com/office/drawing/2014/main" id="{9676BDFB-B95D-4BED-9EDA-9235AFD9A9DE}"/>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33" name="Oval 147">
                  <a:extLst>
                    <a:ext uri="{FF2B5EF4-FFF2-40B4-BE49-F238E27FC236}">
                      <a16:creationId xmlns:a16="http://schemas.microsoft.com/office/drawing/2014/main" id="{F17A37B3-BFAD-4715-9171-213E4B801A87}"/>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nvGrpSpPr>
              <p:cNvPr id="526" name="Group 148">
                <a:extLst>
                  <a:ext uri="{FF2B5EF4-FFF2-40B4-BE49-F238E27FC236}">
                    <a16:creationId xmlns:a16="http://schemas.microsoft.com/office/drawing/2014/main" id="{40F92411-6670-482A-8D83-75D0378C1827}"/>
                  </a:ext>
                </a:extLst>
              </p:cNvPr>
              <p:cNvGrpSpPr>
                <a:grpSpLocks/>
              </p:cNvGrpSpPr>
              <p:nvPr/>
            </p:nvGrpSpPr>
            <p:grpSpPr bwMode="auto">
              <a:xfrm>
                <a:off x="2976" y="3349"/>
                <a:ext cx="720" cy="225"/>
                <a:chOff x="2304" y="2166"/>
                <a:chExt cx="288" cy="90"/>
              </a:xfrm>
            </p:grpSpPr>
            <p:sp>
              <p:nvSpPr>
                <p:cNvPr id="530" name="Oval 149">
                  <a:extLst>
                    <a:ext uri="{FF2B5EF4-FFF2-40B4-BE49-F238E27FC236}">
                      <a16:creationId xmlns:a16="http://schemas.microsoft.com/office/drawing/2014/main" id="{071C60E5-82B9-4F4D-B9CA-6E9899C6FFBB}"/>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31" name="Oval 150">
                  <a:extLst>
                    <a:ext uri="{FF2B5EF4-FFF2-40B4-BE49-F238E27FC236}">
                      <a16:creationId xmlns:a16="http://schemas.microsoft.com/office/drawing/2014/main" id="{BBFA9055-DF03-4E5B-AC9B-AD1AA009C951}"/>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nvGrpSpPr>
              <p:cNvPr id="527" name="Group 151">
                <a:extLst>
                  <a:ext uri="{FF2B5EF4-FFF2-40B4-BE49-F238E27FC236}">
                    <a16:creationId xmlns:a16="http://schemas.microsoft.com/office/drawing/2014/main" id="{6FF2A4F8-556D-4124-A6DB-3EDB1442CE33}"/>
                  </a:ext>
                </a:extLst>
              </p:cNvPr>
              <p:cNvGrpSpPr>
                <a:grpSpLocks/>
              </p:cNvGrpSpPr>
              <p:nvPr/>
            </p:nvGrpSpPr>
            <p:grpSpPr bwMode="auto">
              <a:xfrm>
                <a:off x="2976" y="3264"/>
                <a:ext cx="720" cy="225"/>
                <a:chOff x="2304" y="2112"/>
                <a:chExt cx="288" cy="90"/>
              </a:xfrm>
            </p:grpSpPr>
            <p:sp>
              <p:nvSpPr>
                <p:cNvPr id="528" name="Oval 152">
                  <a:extLst>
                    <a:ext uri="{FF2B5EF4-FFF2-40B4-BE49-F238E27FC236}">
                      <a16:creationId xmlns:a16="http://schemas.microsoft.com/office/drawing/2014/main" id="{8F35FBB4-4FA3-479C-97F7-9430CB6E83CE}"/>
                    </a:ext>
                  </a:extLst>
                </p:cNvPr>
                <p:cNvSpPr>
                  <a:spLocks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29" name="Oval 153">
                  <a:extLst>
                    <a:ext uri="{FF2B5EF4-FFF2-40B4-BE49-F238E27FC236}">
                      <a16:creationId xmlns:a16="http://schemas.microsoft.com/office/drawing/2014/main" id="{49049CDE-4392-44DE-BB4B-ECAA44ED546B}"/>
                    </a:ext>
                  </a:extLst>
                </p:cNvPr>
                <p:cNvSpPr>
                  <a:spLocks noChangeArrowheads="1"/>
                </p:cNvSpPr>
                <p:nvPr/>
              </p:nvSpPr>
              <p:spPr bwMode="auto">
                <a:xfrm>
                  <a:off x="2304" y="2112"/>
                  <a:ext cx="288" cy="76"/>
                </a:xfrm>
                <a:prstGeom prst="ellipse">
                  <a:avLst/>
                </a:prstGeom>
                <a:gradFill rotWithShape="0">
                  <a:gsLst>
                    <a:gs pos="0">
                      <a:srgbClr val="CCFFFF"/>
                    </a:gs>
                    <a:gs pos="50000">
                      <a:srgbClr val="57DFFF"/>
                    </a:gs>
                    <a:gs pos="100000">
                      <a:srgbClr val="CC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grpSp>
          <p:nvGrpSpPr>
            <p:cNvPr id="500" name="Group 66">
              <a:extLst>
                <a:ext uri="{FF2B5EF4-FFF2-40B4-BE49-F238E27FC236}">
                  <a16:creationId xmlns:a16="http://schemas.microsoft.com/office/drawing/2014/main" id="{8095A34E-B352-4700-95F6-79793147A93F}"/>
                </a:ext>
              </a:extLst>
            </p:cNvPr>
            <p:cNvGrpSpPr>
              <a:grpSpLocks/>
            </p:cNvGrpSpPr>
            <p:nvPr/>
          </p:nvGrpSpPr>
          <p:grpSpPr bwMode="auto">
            <a:xfrm>
              <a:off x="2208" y="1392"/>
              <a:ext cx="385" cy="402"/>
              <a:chOff x="3960" y="12396"/>
              <a:chExt cx="614" cy="690"/>
            </a:xfrm>
          </p:grpSpPr>
          <p:pic>
            <p:nvPicPr>
              <p:cNvPr id="520" name="Picture 67" descr="server">
                <a:extLst>
                  <a:ext uri="{FF2B5EF4-FFF2-40B4-BE49-F238E27FC236}">
                    <a16:creationId xmlns:a16="http://schemas.microsoft.com/office/drawing/2014/main" id="{FB9A70D1-0B89-413D-AE95-68F13834007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6" y="12396"/>
                <a:ext cx="408"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1" name="Picture 68" descr="PC Blue">
                <a:extLst>
                  <a:ext uri="{FF2B5EF4-FFF2-40B4-BE49-F238E27FC236}">
                    <a16:creationId xmlns:a16="http://schemas.microsoft.com/office/drawing/2014/main" id="{625CDC49-EA90-4EFF-8E4E-D9DD0068E64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0" y="12710"/>
                <a:ext cx="36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1" name="Group 173">
              <a:extLst>
                <a:ext uri="{FF2B5EF4-FFF2-40B4-BE49-F238E27FC236}">
                  <a16:creationId xmlns:a16="http://schemas.microsoft.com/office/drawing/2014/main" id="{A638BCFC-2B9A-49A6-8856-9F8588FF209E}"/>
                </a:ext>
              </a:extLst>
            </p:cNvPr>
            <p:cNvGrpSpPr>
              <a:grpSpLocks/>
            </p:cNvGrpSpPr>
            <p:nvPr/>
          </p:nvGrpSpPr>
          <p:grpSpPr bwMode="auto">
            <a:xfrm>
              <a:off x="2014" y="1499"/>
              <a:ext cx="176" cy="203"/>
              <a:chOff x="432" y="3358"/>
              <a:chExt cx="432" cy="469"/>
            </a:xfrm>
          </p:grpSpPr>
          <p:grpSp>
            <p:nvGrpSpPr>
              <p:cNvPr id="502" name="Group 174">
                <a:extLst>
                  <a:ext uri="{FF2B5EF4-FFF2-40B4-BE49-F238E27FC236}">
                    <a16:creationId xmlns:a16="http://schemas.microsoft.com/office/drawing/2014/main" id="{7F7CFACA-BAA7-4A58-9DD3-BC9615987149}"/>
                  </a:ext>
                </a:extLst>
              </p:cNvPr>
              <p:cNvGrpSpPr>
                <a:grpSpLocks/>
              </p:cNvGrpSpPr>
              <p:nvPr/>
            </p:nvGrpSpPr>
            <p:grpSpPr bwMode="auto">
              <a:xfrm>
                <a:off x="432" y="3598"/>
                <a:ext cx="432" cy="229"/>
                <a:chOff x="432" y="286"/>
                <a:chExt cx="1488" cy="374"/>
              </a:xfrm>
            </p:grpSpPr>
            <p:sp>
              <p:nvSpPr>
                <p:cNvPr id="518" name="Oval 175">
                  <a:extLst>
                    <a:ext uri="{FF2B5EF4-FFF2-40B4-BE49-F238E27FC236}">
                      <a16:creationId xmlns:a16="http://schemas.microsoft.com/office/drawing/2014/main" id="{1B4C3540-C075-447A-B468-AF73790B5B44}"/>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19" name="Oval 176">
                  <a:extLst>
                    <a:ext uri="{FF2B5EF4-FFF2-40B4-BE49-F238E27FC236}">
                      <a16:creationId xmlns:a16="http://schemas.microsoft.com/office/drawing/2014/main" id="{7E5065D5-180F-470A-824E-881E1E449B4B}"/>
                    </a:ext>
                  </a:extLst>
                </p:cNvPr>
                <p:cNvSpPr>
                  <a:spLocks noChangeArrowheads="1"/>
                </p:cNvSpPr>
                <p:nvPr/>
              </p:nvSpPr>
              <p:spPr bwMode="auto">
                <a:xfrm>
                  <a:off x="434" y="286"/>
                  <a:ext cx="1486" cy="335"/>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nvGrpSpPr>
              <p:cNvPr id="503" name="Group 177">
                <a:extLst>
                  <a:ext uri="{FF2B5EF4-FFF2-40B4-BE49-F238E27FC236}">
                    <a16:creationId xmlns:a16="http://schemas.microsoft.com/office/drawing/2014/main" id="{CEC981B7-A098-48DB-8F7E-103D0A994820}"/>
                  </a:ext>
                </a:extLst>
              </p:cNvPr>
              <p:cNvGrpSpPr>
                <a:grpSpLocks/>
              </p:cNvGrpSpPr>
              <p:nvPr/>
            </p:nvGrpSpPr>
            <p:grpSpPr bwMode="auto">
              <a:xfrm>
                <a:off x="432" y="3541"/>
                <a:ext cx="432" cy="239"/>
                <a:chOff x="432" y="270"/>
                <a:chExt cx="1488" cy="390"/>
              </a:xfrm>
            </p:grpSpPr>
            <p:sp>
              <p:nvSpPr>
                <p:cNvPr id="516" name="Oval 178">
                  <a:extLst>
                    <a:ext uri="{FF2B5EF4-FFF2-40B4-BE49-F238E27FC236}">
                      <a16:creationId xmlns:a16="http://schemas.microsoft.com/office/drawing/2014/main" id="{E089D4D1-38E8-4C2F-95ED-B188F77EEA66}"/>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17" name="Oval 179">
                  <a:extLst>
                    <a:ext uri="{FF2B5EF4-FFF2-40B4-BE49-F238E27FC236}">
                      <a16:creationId xmlns:a16="http://schemas.microsoft.com/office/drawing/2014/main" id="{9E41D130-800B-4ECC-A0E3-0875A3ED7358}"/>
                    </a:ext>
                  </a:extLst>
                </p:cNvPr>
                <p:cNvSpPr>
                  <a:spLocks noChangeArrowheads="1"/>
                </p:cNvSpPr>
                <p:nvPr/>
              </p:nvSpPr>
              <p:spPr bwMode="auto">
                <a:xfrm>
                  <a:off x="434" y="270"/>
                  <a:ext cx="1486" cy="335"/>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nvGrpSpPr>
              <p:cNvPr id="504" name="Group 180">
                <a:extLst>
                  <a:ext uri="{FF2B5EF4-FFF2-40B4-BE49-F238E27FC236}">
                    <a16:creationId xmlns:a16="http://schemas.microsoft.com/office/drawing/2014/main" id="{A5DE3089-187A-4668-838C-3B9BEEA54075}"/>
                  </a:ext>
                </a:extLst>
              </p:cNvPr>
              <p:cNvGrpSpPr>
                <a:grpSpLocks/>
              </p:cNvGrpSpPr>
              <p:nvPr/>
            </p:nvGrpSpPr>
            <p:grpSpPr bwMode="auto">
              <a:xfrm>
                <a:off x="432" y="3504"/>
                <a:ext cx="432" cy="229"/>
                <a:chOff x="432" y="287"/>
                <a:chExt cx="1488" cy="373"/>
              </a:xfrm>
            </p:grpSpPr>
            <p:sp>
              <p:nvSpPr>
                <p:cNvPr id="514" name="Oval 181">
                  <a:extLst>
                    <a:ext uri="{FF2B5EF4-FFF2-40B4-BE49-F238E27FC236}">
                      <a16:creationId xmlns:a16="http://schemas.microsoft.com/office/drawing/2014/main" id="{BEEC845C-A415-47AD-A70E-67230F2A1591}"/>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15" name="Oval 182">
                  <a:extLst>
                    <a:ext uri="{FF2B5EF4-FFF2-40B4-BE49-F238E27FC236}">
                      <a16:creationId xmlns:a16="http://schemas.microsoft.com/office/drawing/2014/main" id="{5E4A46FD-51A2-42A6-9D77-B21851AF9385}"/>
                    </a:ext>
                  </a:extLst>
                </p:cNvPr>
                <p:cNvSpPr>
                  <a:spLocks noChangeArrowheads="1"/>
                </p:cNvSpPr>
                <p:nvPr/>
              </p:nvSpPr>
              <p:spPr bwMode="auto">
                <a:xfrm>
                  <a:off x="434" y="287"/>
                  <a:ext cx="1486" cy="335"/>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nvGrpSpPr>
              <p:cNvPr id="505" name="Group 183">
                <a:extLst>
                  <a:ext uri="{FF2B5EF4-FFF2-40B4-BE49-F238E27FC236}">
                    <a16:creationId xmlns:a16="http://schemas.microsoft.com/office/drawing/2014/main" id="{104D47D8-6A6E-404F-AFD8-4CFD2DA42F6F}"/>
                  </a:ext>
                </a:extLst>
              </p:cNvPr>
              <p:cNvGrpSpPr>
                <a:grpSpLocks/>
              </p:cNvGrpSpPr>
              <p:nvPr/>
            </p:nvGrpSpPr>
            <p:grpSpPr bwMode="auto">
              <a:xfrm>
                <a:off x="432" y="3445"/>
                <a:ext cx="432" cy="238"/>
                <a:chOff x="432" y="271"/>
                <a:chExt cx="1488" cy="389"/>
              </a:xfrm>
            </p:grpSpPr>
            <p:sp>
              <p:nvSpPr>
                <p:cNvPr id="512" name="Oval 184">
                  <a:extLst>
                    <a:ext uri="{FF2B5EF4-FFF2-40B4-BE49-F238E27FC236}">
                      <a16:creationId xmlns:a16="http://schemas.microsoft.com/office/drawing/2014/main" id="{7B2734B6-A3DF-4734-A729-84953690CA0E}"/>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13" name="Oval 185">
                  <a:extLst>
                    <a:ext uri="{FF2B5EF4-FFF2-40B4-BE49-F238E27FC236}">
                      <a16:creationId xmlns:a16="http://schemas.microsoft.com/office/drawing/2014/main" id="{4AC3FE9B-DD61-4057-BC6C-69A12B12BAF0}"/>
                    </a:ext>
                  </a:extLst>
                </p:cNvPr>
                <p:cNvSpPr>
                  <a:spLocks noChangeArrowheads="1"/>
                </p:cNvSpPr>
                <p:nvPr/>
              </p:nvSpPr>
              <p:spPr bwMode="auto">
                <a:xfrm>
                  <a:off x="434" y="271"/>
                  <a:ext cx="1486" cy="339"/>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nvGrpSpPr>
              <p:cNvPr id="506" name="Group 186">
                <a:extLst>
                  <a:ext uri="{FF2B5EF4-FFF2-40B4-BE49-F238E27FC236}">
                    <a16:creationId xmlns:a16="http://schemas.microsoft.com/office/drawing/2014/main" id="{5C4AA952-6850-4655-BF05-C42E2E25459D}"/>
                  </a:ext>
                </a:extLst>
              </p:cNvPr>
              <p:cNvGrpSpPr>
                <a:grpSpLocks/>
              </p:cNvGrpSpPr>
              <p:nvPr/>
            </p:nvGrpSpPr>
            <p:grpSpPr bwMode="auto">
              <a:xfrm>
                <a:off x="432" y="3408"/>
                <a:ext cx="432" cy="228"/>
                <a:chOff x="432" y="288"/>
                <a:chExt cx="1488" cy="372"/>
              </a:xfrm>
            </p:grpSpPr>
            <p:sp>
              <p:nvSpPr>
                <p:cNvPr id="510" name="Oval 187">
                  <a:extLst>
                    <a:ext uri="{FF2B5EF4-FFF2-40B4-BE49-F238E27FC236}">
                      <a16:creationId xmlns:a16="http://schemas.microsoft.com/office/drawing/2014/main" id="{4FF2C219-64F2-479E-8BE2-F9D9CB31FF3C}"/>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11" name="Oval 188">
                  <a:extLst>
                    <a:ext uri="{FF2B5EF4-FFF2-40B4-BE49-F238E27FC236}">
                      <a16:creationId xmlns:a16="http://schemas.microsoft.com/office/drawing/2014/main" id="{17EFA932-8326-49BF-BC2F-5FA08953683B}"/>
                    </a:ext>
                  </a:extLst>
                </p:cNvPr>
                <p:cNvSpPr>
                  <a:spLocks noChangeArrowheads="1"/>
                </p:cNvSpPr>
                <p:nvPr/>
              </p:nvSpPr>
              <p:spPr bwMode="auto">
                <a:xfrm>
                  <a:off x="434" y="288"/>
                  <a:ext cx="1486" cy="335"/>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nvGrpSpPr>
              <p:cNvPr id="507" name="Group 189">
                <a:extLst>
                  <a:ext uri="{FF2B5EF4-FFF2-40B4-BE49-F238E27FC236}">
                    <a16:creationId xmlns:a16="http://schemas.microsoft.com/office/drawing/2014/main" id="{33D729BE-3688-4009-8460-4CAFFC68E0A9}"/>
                  </a:ext>
                </a:extLst>
              </p:cNvPr>
              <p:cNvGrpSpPr>
                <a:grpSpLocks/>
              </p:cNvGrpSpPr>
              <p:nvPr/>
            </p:nvGrpSpPr>
            <p:grpSpPr bwMode="auto">
              <a:xfrm>
                <a:off x="432" y="3358"/>
                <a:ext cx="432" cy="229"/>
                <a:chOff x="432" y="286"/>
                <a:chExt cx="1488" cy="374"/>
              </a:xfrm>
            </p:grpSpPr>
            <p:sp>
              <p:nvSpPr>
                <p:cNvPr id="508" name="Oval 190">
                  <a:extLst>
                    <a:ext uri="{FF2B5EF4-FFF2-40B4-BE49-F238E27FC236}">
                      <a16:creationId xmlns:a16="http://schemas.microsoft.com/office/drawing/2014/main" id="{13C7BB19-286D-4EBA-AD58-F1A85E214831}"/>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509" name="Oval 191">
                  <a:extLst>
                    <a:ext uri="{FF2B5EF4-FFF2-40B4-BE49-F238E27FC236}">
                      <a16:creationId xmlns:a16="http://schemas.microsoft.com/office/drawing/2014/main" id="{AA0B8445-EBE8-4F55-8059-42B021641AA8}"/>
                    </a:ext>
                  </a:extLst>
                </p:cNvPr>
                <p:cNvSpPr>
                  <a:spLocks noChangeArrowheads="1"/>
                </p:cNvSpPr>
                <p:nvPr/>
              </p:nvSpPr>
              <p:spPr bwMode="auto">
                <a:xfrm>
                  <a:off x="434" y="286"/>
                  <a:ext cx="1486" cy="335"/>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grpSp>
      <p:sp>
        <p:nvSpPr>
          <p:cNvPr id="281" name="矩形 280">
            <a:extLst>
              <a:ext uri="{FF2B5EF4-FFF2-40B4-BE49-F238E27FC236}">
                <a16:creationId xmlns:a16="http://schemas.microsoft.com/office/drawing/2014/main" id="{8DC1B4C5-32DC-4BD3-B5DE-C6F8B569E375}"/>
              </a:ext>
            </a:extLst>
          </p:cNvPr>
          <p:cNvSpPr/>
          <p:nvPr/>
        </p:nvSpPr>
        <p:spPr>
          <a:xfrm>
            <a:off x="3628658" y="2957572"/>
            <a:ext cx="550535" cy="34161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900" dirty="0">
              <a:solidFill>
                <a:schemeClr val="accent1"/>
              </a:solidFill>
              <a:latin typeface="微软雅黑" panose="020B0503020204020204" pitchFamily="34" charset="-122"/>
              <a:ea typeface="微软雅黑" panose="020B0503020204020204" pitchFamily="34" charset="-122"/>
            </a:endParaRPr>
          </a:p>
          <a:p>
            <a:pPr algn="ctr"/>
            <a:r>
              <a:rPr lang="zh-CN" altLang="en-US" sz="800" dirty="0">
                <a:solidFill>
                  <a:schemeClr val="accent1"/>
                </a:solidFill>
                <a:latin typeface="微软雅黑" panose="020B0503020204020204" pitchFamily="34" charset="-122"/>
                <a:ea typeface="微软雅黑" panose="020B0503020204020204" pitchFamily="34" charset="-122"/>
              </a:rPr>
              <a:t>派出所</a:t>
            </a:r>
            <a:r>
              <a:rPr lang="en-US" altLang="zh-CN" sz="800" dirty="0">
                <a:solidFill>
                  <a:schemeClr val="accent1"/>
                </a:solidFill>
                <a:latin typeface="微软雅黑" panose="020B0503020204020204" pitchFamily="34" charset="-122"/>
                <a:ea typeface="微软雅黑" panose="020B0503020204020204" pitchFamily="34" charset="-122"/>
              </a:rPr>
              <a:t>1</a:t>
            </a:r>
            <a:endParaRPr lang="zh-CN" altLang="en-US" sz="800" dirty="0">
              <a:solidFill>
                <a:schemeClr val="accent1"/>
              </a:solidFill>
              <a:latin typeface="微软雅黑" panose="020B0503020204020204" pitchFamily="34" charset="-122"/>
              <a:ea typeface="微软雅黑" panose="020B0503020204020204" pitchFamily="34" charset="-122"/>
            </a:endParaRPr>
          </a:p>
        </p:txBody>
      </p:sp>
      <p:pic>
        <p:nvPicPr>
          <p:cNvPr id="282" name="Picture 24" descr="GER---">
            <a:extLst>
              <a:ext uri="{FF2B5EF4-FFF2-40B4-BE49-F238E27FC236}">
                <a16:creationId xmlns:a16="http://schemas.microsoft.com/office/drawing/2014/main" id="{7EAA2D62-4533-4F75-A705-438AF6BD5FE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7592" y="2976201"/>
            <a:ext cx="188653" cy="144264"/>
          </a:xfrm>
          <a:prstGeom prst="rect">
            <a:avLst/>
          </a:prstGeom>
          <a:noFill/>
          <a:extLst>
            <a:ext uri="{909E8E84-426E-40DD-AFC4-6F175D3DCCD1}">
              <a14:hiddenFill xmlns:a14="http://schemas.microsoft.com/office/drawing/2010/main">
                <a:solidFill>
                  <a:srgbClr val="FFFFFF"/>
                </a:solidFill>
              </a14:hiddenFill>
            </a:ext>
          </a:extLst>
        </p:spPr>
      </p:pic>
      <p:pic>
        <p:nvPicPr>
          <p:cNvPr id="283" name="图片 282">
            <a:extLst>
              <a:ext uri="{FF2B5EF4-FFF2-40B4-BE49-F238E27FC236}">
                <a16:creationId xmlns:a16="http://schemas.microsoft.com/office/drawing/2014/main" id="{3DE84507-3B89-4ED8-A20C-A3F8759B14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8606" y="3905906"/>
            <a:ext cx="254153" cy="294052"/>
          </a:xfrm>
          <a:prstGeom prst="rect">
            <a:avLst/>
          </a:prstGeom>
          <a:noFill/>
          <a:ln>
            <a:noFill/>
          </a:ln>
          <a:effectLst/>
        </p:spPr>
      </p:pic>
      <p:sp>
        <p:nvSpPr>
          <p:cNvPr id="284" name="矩形 283">
            <a:extLst>
              <a:ext uri="{FF2B5EF4-FFF2-40B4-BE49-F238E27FC236}">
                <a16:creationId xmlns:a16="http://schemas.microsoft.com/office/drawing/2014/main" id="{758CC9AC-67AB-4588-AAB5-7CF1A228D3D6}"/>
              </a:ext>
            </a:extLst>
          </p:cNvPr>
          <p:cNvSpPr/>
          <p:nvPr/>
        </p:nvSpPr>
        <p:spPr>
          <a:xfrm>
            <a:off x="662518" y="1423738"/>
            <a:ext cx="3790872" cy="27015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285" name="矩形 284">
            <a:extLst>
              <a:ext uri="{FF2B5EF4-FFF2-40B4-BE49-F238E27FC236}">
                <a16:creationId xmlns:a16="http://schemas.microsoft.com/office/drawing/2014/main" id="{4D1F7EAD-F8B7-4D67-A515-D2C975EFACF7}"/>
              </a:ext>
            </a:extLst>
          </p:cNvPr>
          <p:cNvSpPr/>
          <p:nvPr/>
        </p:nvSpPr>
        <p:spPr>
          <a:xfrm>
            <a:off x="1793670" y="3551919"/>
            <a:ext cx="1618068" cy="32196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286" name="文本框 347">
            <a:extLst>
              <a:ext uri="{FF2B5EF4-FFF2-40B4-BE49-F238E27FC236}">
                <a16:creationId xmlns:a16="http://schemas.microsoft.com/office/drawing/2014/main" id="{E46E16B6-8EFD-4EBE-BE5D-FE67A0CE92A9}"/>
              </a:ext>
            </a:extLst>
          </p:cNvPr>
          <p:cNvSpPr txBox="1"/>
          <p:nvPr/>
        </p:nvSpPr>
        <p:spPr>
          <a:xfrm>
            <a:off x="2136473" y="3554682"/>
            <a:ext cx="1416137"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bg1"/>
                </a:solidFill>
              </a:rPr>
              <a:t>腾讯公有云</a:t>
            </a:r>
          </a:p>
        </p:txBody>
      </p:sp>
      <p:sp>
        <p:nvSpPr>
          <p:cNvPr id="287" name="矩形: 棱台 286">
            <a:extLst>
              <a:ext uri="{FF2B5EF4-FFF2-40B4-BE49-F238E27FC236}">
                <a16:creationId xmlns:a16="http://schemas.microsoft.com/office/drawing/2014/main" id="{3F40481D-D3F2-4072-9DA4-C1163E9C31EB}"/>
              </a:ext>
            </a:extLst>
          </p:cNvPr>
          <p:cNvSpPr/>
          <p:nvPr/>
        </p:nvSpPr>
        <p:spPr>
          <a:xfrm>
            <a:off x="1763635" y="2917762"/>
            <a:ext cx="1007014" cy="316911"/>
          </a:xfrm>
          <a:prstGeom prst="bevel">
            <a:avLst>
              <a:gd name="adj" fmla="val 10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b="1" dirty="0">
                <a:latin typeface="微软雅黑" panose="020B0503020204020204" pitchFamily="34" charset="-122"/>
                <a:ea typeface="微软雅黑" panose="020B0503020204020204" pitchFamily="34" charset="-122"/>
              </a:rPr>
              <a:t>腾讯海纳</a:t>
            </a:r>
            <a:r>
              <a:rPr lang="en-US" altLang="zh-CN" sz="900" b="1" dirty="0">
                <a:latin typeface="微软雅黑" panose="020B0503020204020204" pitchFamily="34" charset="-122"/>
                <a:ea typeface="微软雅黑" panose="020B0503020204020204" pitchFamily="34" charset="-122"/>
              </a:rPr>
              <a:t>C</a:t>
            </a:r>
            <a:r>
              <a:rPr lang="zh-CN" altLang="en-US" sz="900" b="1" dirty="0">
                <a:latin typeface="微软雅黑" panose="020B0503020204020204" pitchFamily="34" charset="-122"/>
                <a:ea typeface="微软雅黑" panose="020B0503020204020204" pitchFamily="34" charset="-122"/>
              </a:rPr>
              <a:t>端平台</a:t>
            </a:r>
            <a:endParaRPr lang="en-US" altLang="zh-CN" sz="900" b="1" dirty="0">
              <a:latin typeface="微软雅黑" panose="020B0503020204020204" pitchFamily="34" charset="-122"/>
              <a:ea typeface="微软雅黑" panose="020B0503020204020204" pitchFamily="34" charset="-122"/>
            </a:endParaRPr>
          </a:p>
        </p:txBody>
      </p:sp>
      <p:cxnSp>
        <p:nvCxnSpPr>
          <p:cNvPr id="288" name="直线连接符 98">
            <a:extLst>
              <a:ext uri="{FF2B5EF4-FFF2-40B4-BE49-F238E27FC236}">
                <a16:creationId xmlns:a16="http://schemas.microsoft.com/office/drawing/2014/main" id="{8F320BCB-E986-4135-BB97-5D0BC273743A}"/>
              </a:ext>
            </a:extLst>
          </p:cNvPr>
          <p:cNvCxnSpPr>
            <a:cxnSpLocks/>
          </p:cNvCxnSpPr>
          <p:nvPr/>
        </p:nvCxnSpPr>
        <p:spPr>
          <a:xfrm flipH="1" flipV="1">
            <a:off x="2280006" y="3251995"/>
            <a:ext cx="7332" cy="296006"/>
          </a:xfrm>
          <a:prstGeom prst="line">
            <a:avLst/>
          </a:prstGeom>
          <a:ln w="28575">
            <a:solidFill>
              <a:srgbClr val="4D64A7"/>
            </a:solidFill>
          </a:ln>
        </p:spPr>
        <p:style>
          <a:lnRef idx="1">
            <a:schemeClr val="accent1"/>
          </a:lnRef>
          <a:fillRef idx="0">
            <a:schemeClr val="accent1"/>
          </a:fillRef>
          <a:effectRef idx="0">
            <a:schemeClr val="accent1"/>
          </a:effectRef>
          <a:fontRef idx="minor">
            <a:schemeClr val="tx1"/>
          </a:fontRef>
        </p:style>
      </p:cxnSp>
      <p:sp>
        <p:nvSpPr>
          <p:cNvPr id="289" name="文本框 376">
            <a:extLst>
              <a:ext uri="{FF2B5EF4-FFF2-40B4-BE49-F238E27FC236}">
                <a16:creationId xmlns:a16="http://schemas.microsoft.com/office/drawing/2014/main" id="{9F941D84-3D33-494D-AC5A-812EDDB465B3}"/>
              </a:ext>
            </a:extLst>
          </p:cNvPr>
          <p:cNvSpPr txBox="1"/>
          <p:nvPr/>
        </p:nvSpPr>
        <p:spPr>
          <a:xfrm>
            <a:off x="3545513" y="1444920"/>
            <a:ext cx="559288"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b="1" dirty="0">
                <a:solidFill>
                  <a:schemeClr val="bg1"/>
                </a:solidFill>
                <a:latin typeface="微软雅黑" panose="020B0503020204020204" pitchFamily="34" charset="-122"/>
                <a:ea typeface="微软雅黑" panose="020B0503020204020204" pitchFamily="34" charset="-122"/>
              </a:rPr>
              <a:t>云安全</a:t>
            </a:r>
          </a:p>
        </p:txBody>
      </p:sp>
      <p:sp>
        <p:nvSpPr>
          <p:cNvPr id="290" name="矩形 289">
            <a:extLst>
              <a:ext uri="{FF2B5EF4-FFF2-40B4-BE49-F238E27FC236}">
                <a16:creationId xmlns:a16="http://schemas.microsoft.com/office/drawing/2014/main" id="{D948B0B9-ADC9-4AC4-ADE8-08122A299C29}"/>
              </a:ext>
            </a:extLst>
          </p:cNvPr>
          <p:cNvSpPr/>
          <p:nvPr/>
        </p:nvSpPr>
        <p:spPr>
          <a:xfrm>
            <a:off x="3481251" y="1529350"/>
            <a:ext cx="856243" cy="2455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1" name="文本框 378">
            <a:extLst>
              <a:ext uri="{FF2B5EF4-FFF2-40B4-BE49-F238E27FC236}">
                <a16:creationId xmlns:a16="http://schemas.microsoft.com/office/drawing/2014/main" id="{EB8DC868-97E9-45C9-AF3C-A44EB375FA82}"/>
              </a:ext>
            </a:extLst>
          </p:cNvPr>
          <p:cNvSpPr txBox="1"/>
          <p:nvPr/>
        </p:nvSpPr>
        <p:spPr>
          <a:xfrm>
            <a:off x="3475548" y="1494556"/>
            <a:ext cx="95186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b="1" dirty="0">
                <a:solidFill>
                  <a:schemeClr val="bg1"/>
                </a:solidFill>
                <a:latin typeface="微软雅黑" panose="020B0503020204020204" pitchFamily="34" charset="-122"/>
                <a:ea typeface="微软雅黑" panose="020B0503020204020204" pitchFamily="34" charset="-122"/>
              </a:rPr>
              <a:t>云安全保障</a:t>
            </a:r>
          </a:p>
        </p:txBody>
      </p:sp>
      <p:sp>
        <p:nvSpPr>
          <p:cNvPr id="292" name="流程图: 终止 291">
            <a:extLst>
              <a:ext uri="{FF2B5EF4-FFF2-40B4-BE49-F238E27FC236}">
                <a16:creationId xmlns:a16="http://schemas.microsoft.com/office/drawing/2014/main" id="{D80E79C5-8342-474B-ABE3-88BD6050B8DC}"/>
              </a:ext>
            </a:extLst>
          </p:cNvPr>
          <p:cNvSpPr/>
          <p:nvPr/>
        </p:nvSpPr>
        <p:spPr>
          <a:xfrm>
            <a:off x="3491790" y="1761094"/>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安全专家</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93" name="流程图: 终止 292">
            <a:extLst>
              <a:ext uri="{FF2B5EF4-FFF2-40B4-BE49-F238E27FC236}">
                <a16:creationId xmlns:a16="http://schemas.microsoft.com/office/drawing/2014/main" id="{C8564A76-13D2-414B-8AFA-09BE8B14F760}"/>
              </a:ext>
            </a:extLst>
          </p:cNvPr>
          <p:cNvSpPr/>
          <p:nvPr/>
        </p:nvSpPr>
        <p:spPr>
          <a:xfrm>
            <a:off x="3498412" y="2068343"/>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边界安全</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94" name="流程图: 终止 293">
            <a:extLst>
              <a:ext uri="{FF2B5EF4-FFF2-40B4-BE49-F238E27FC236}">
                <a16:creationId xmlns:a16="http://schemas.microsoft.com/office/drawing/2014/main" id="{355BA6C8-C42F-4577-AADC-099931658C36}"/>
              </a:ext>
            </a:extLst>
          </p:cNvPr>
          <p:cNvSpPr/>
          <p:nvPr/>
        </p:nvSpPr>
        <p:spPr>
          <a:xfrm>
            <a:off x="3504980" y="2364088"/>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业务安全</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95" name="流程图: 终止 294">
            <a:extLst>
              <a:ext uri="{FF2B5EF4-FFF2-40B4-BE49-F238E27FC236}">
                <a16:creationId xmlns:a16="http://schemas.microsoft.com/office/drawing/2014/main" id="{9DD2392F-1E5A-4541-93FC-1573F3229E60}"/>
              </a:ext>
            </a:extLst>
          </p:cNvPr>
          <p:cNvSpPr/>
          <p:nvPr/>
        </p:nvSpPr>
        <p:spPr>
          <a:xfrm>
            <a:off x="3498412" y="2651787"/>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数据安全</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96" name="流程图: 终止 295">
            <a:extLst>
              <a:ext uri="{FF2B5EF4-FFF2-40B4-BE49-F238E27FC236}">
                <a16:creationId xmlns:a16="http://schemas.microsoft.com/office/drawing/2014/main" id="{AFE38270-88D2-412C-B773-E2C9EE13A77E}"/>
              </a:ext>
            </a:extLst>
          </p:cNvPr>
          <p:cNvSpPr/>
          <p:nvPr/>
        </p:nvSpPr>
        <p:spPr>
          <a:xfrm>
            <a:off x="3494994" y="2958577"/>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应用安全</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97" name="流程图: 终止 296">
            <a:extLst>
              <a:ext uri="{FF2B5EF4-FFF2-40B4-BE49-F238E27FC236}">
                <a16:creationId xmlns:a16="http://schemas.microsoft.com/office/drawing/2014/main" id="{20EEA123-0915-4FC2-92F2-A3A878B9B4F2}"/>
              </a:ext>
            </a:extLst>
          </p:cNvPr>
          <p:cNvSpPr/>
          <p:nvPr/>
        </p:nvSpPr>
        <p:spPr>
          <a:xfrm>
            <a:off x="3512436" y="3244996"/>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主机安全</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98" name="流程图: 终止 297">
            <a:extLst>
              <a:ext uri="{FF2B5EF4-FFF2-40B4-BE49-F238E27FC236}">
                <a16:creationId xmlns:a16="http://schemas.microsoft.com/office/drawing/2014/main" id="{B61981DF-8B56-4186-A68B-71F02410C99E}"/>
              </a:ext>
            </a:extLst>
          </p:cNvPr>
          <p:cNvSpPr/>
          <p:nvPr/>
        </p:nvSpPr>
        <p:spPr>
          <a:xfrm>
            <a:off x="3511574" y="3696936"/>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物理安全</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99" name="文本框 386">
            <a:extLst>
              <a:ext uri="{FF2B5EF4-FFF2-40B4-BE49-F238E27FC236}">
                <a16:creationId xmlns:a16="http://schemas.microsoft.com/office/drawing/2014/main" id="{AC3A7CC1-0D4D-4E44-AB70-D3DEA53D294E}"/>
              </a:ext>
            </a:extLst>
          </p:cNvPr>
          <p:cNvSpPr txBox="1"/>
          <p:nvPr/>
        </p:nvSpPr>
        <p:spPr>
          <a:xfrm rot="5400000">
            <a:off x="3732338" y="3411155"/>
            <a:ext cx="57378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0" name="文本框 387">
            <a:extLst>
              <a:ext uri="{FF2B5EF4-FFF2-40B4-BE49-F238E27FC236}">
                <a16:creationId xmlns:a16="http://schemas.microsoft.com/office/drawing/2014/main" id="{79FE4F13-A110-4427-BC32-63141689C1C5}"/>
              </a:ext>
            </a:extLst>
          </p:cNvPr>
          <p:cNvSpPr txBox="1"/>
          <p:nvPr/>
        </p:nvSpPr>
        <p:spPr>
          <a:xfrm>
            <a:off x="2168431" y="909690"/>
            <a:ext cx="99826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互联网</a:t>
            </a:r>
          </a:p>
        </p:txBody>
      </p:sp>
      <p:sp>
        <p:nvSpPr>
          <p:cNvPr id="301" name="矩形 300">
            <a:extLst>
              <a:ext uri="{FF2B5EF4-FFF2-40B4-BE49-F238E27FC236}">
                <a16:creationId xmlns:a16="http://schemas.microsoft.com/office/drawing/2014/main" id="{212DD626-75E9-48CE-928D-52B65F2D4B85}"/>
              </a:ext>
            </a:extLst>
          </p:cNvPr>
          <p:cNvSpPr/>
          <p:nvPr/>
        </p:nvSpPr>
        <p:spPr>
          <a:xfrm>
            <a:off x="769505" y="1551129"/>
            <a:ext cx="856243" cy="2455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2" name="文本框 389">
            <a:extLst>
              <a:ext uri="{FF2B5EF4-FFF2-40B4-BE49-F238E27FC236}">
                <a16:creationId xmlns:a16="http://schemas.microsoft.com/office/drawing/2014/main" id="{3838034A-72FC-401E-80E5-BE93E4D7FDCC}"/>
              </a:ext>
            </a:extLst>
          </p:cNvPr>
          <p:cNvSpPr txBox="1"/>
          <p:nvPr/>
        </p:nvSpPr>
        <p:spPr>
          <a:xfrm>
            <a:off x="903046" y="1548519"/>
            <a:ext cx="642056"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b="1" dirty="0">
                <a:solidFill>
                  <a:schemeClr val="bg1"/>
                </a:solidFill>
                <a:latin typeface="微软雅黑" panose="020B0503020204020204" pitchFamily="34" charset="-122"/>
                <a:ea typeface="微软雅黑" panose="020B0503020204020204" pitchFamily="34" charset="-122"/>
              </a:rPr>
              <a:t>云管理</a:t>
            </a:r>
          </a:p>
        </p:txBody>
      </p:sp>
      <p:sp>
        <p:nvSpPr>
          <p:cNvPr id="303" name="流程图: 终止 302">
            <a:extLst>
              <a:ext uri="{FF2B5EF4-FFF2-40B4-BE49-F238E27FC236}">
                <a16:creationId xmlns:a16="http://schemas.microsoft.com/office/drawing/2014/main" id="{9DAFFDC9-35FA-4C33-AFA4-ABDB0E2CFF80}"/>
              </a:ext>
            </a:extLst>
          </p:cNvPr>
          <p:cNvSpPr/>
          <p:nvPr/>
        </p:nvSpPr>
        <p:spPr>
          <a:xfrm>
            <a:off x="772346" y="1794740"/>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运营</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304" name="流程图: 终止 303">
            <a:extLst>
              <a:ext uri="{FF2B5EF4-FFF2-40B4-BE49-F238E27FC236}">
                <a16:creationId xmlns:a16="http://schemas.microsoft.com/office/drawing/2014/main" id="{D5767997-E39D-4592-BE75-4844C36B4BE9}"/>
              </a:ext>
            </a:extLst>
          </p:cNvPr>
          <p:cNvSpPr/>
          <p:nvPr/>
        </p:nvSpPr>
        <p:spPr>
          <a:xfrm>
            <a:off x="767293" y="2086492"/>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监控</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305" name="流程图: 终止 304">
            <a:extLst>
              <a:ext uri="{FF2B5EF4-FFF2-40B4-BE49-F238E27FC236}">
                <a16:creationId xmlns:a16="http://schemas.microsoft.com/office/drawing/2014/main" id="{8AD0B5DE-113A-45A8-B4D7-669DA111B706}"/>
              </a:ext>
            </a:extLst>
          </p:cNvPr>
          <p:cNvSpPr/>
          <p:nvPr/>
        </p:nvSpPr>
        <p:spPr>
          <a:xfrm>
            <a:off x="777012" y="2391892"/>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应用管理</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306" name="流程图: 终止 305">
            <a:extLst>
              <a:ext uri="{FF2B5EF4-FFF2-40B4-BE49-F238E27FC236}">
                <a16:creationId xmlns:a16="http://schemas.microsoft.com/office/drawing/2014/main" id="{1C0BA0E5-1A81-4B11-BF56-9BF144602F21}"/>
              </a:ext>
            </a:extLst>
          </p:cNvPr>
          <p:cNvSpPr/>
          <p:nvPr/>
        </p:nvSpPr>
        <p:spPr>
          <a:xfrm>
            <a:off x="777012" y="2702368"/>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用户自助</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307" name="流程图: 终止 306">
            <a:extLst>
              <a:ext uri="{FF2B5EF4-FFF2-40B4-BE49-F238E27FC236}">
                <a16:creationId xmlns:a16="http://schemas.microsoft.com/office/drawing/2014/main" id="{171751A0-41A1-4601-BA96-4506AE425503}"/>
              </a:ext>
            </a:extLst>
          </p:cNvPr>
          <p:cNvSpPr/>
          <p:nvPr/>
        </p:nvSpPr>
        <p:spPr>
          <a:xfrm>
            <a:off x="777012" y="3620609"/>
            <a:ext cx="802614" cy="257392"/>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dirty="0">
                <a:solidFill>
                  <a:schemeClr val="tx1"/>
                </a:solidFill>
                <a:latin typeface="微软雅黑" panose="020B0503020204020204" pitchFamily="34" charset="-122"/>
                <a:ea typeface="微软雅黑" panose="020B0503020204020204" pitchFamily="34" charset="-122"/>
              </a:rPr>
              <a:t>智能运维</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308" name="文本框 395">
            <a:extLst>
              <a:ext uri="{FF2B5EF4-FFF2-40B4-BE49-F238E27FC236}">
                <a16:creationId xmlns:a16="http://schemas.microsoft.com/office/drawing/2014/main" id="{A100E067-2309-443B-AD75-B932D2CFF318}"/>
              </a:ext>
            </a:extLst>
          </p:cNvPr>
          <p:cNvSpPr txBox="1"/>
          <p:nvPr/>
        </p:nvSpPr>
        <p:spPr>
          <a:xfrm rot="5400000">
            <a:off x="939919" y="3082501"/>
            <a:ext cx="57378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309" name="直线连接符 98">
            <a:extLst>
              <a:ext uri="{FF2B5EF4-FFF2-40B4-BE49-F238E27FC236}">
                <a16:creationId xmlns:a16="http://schemas.microsoft.com/office/drawing/2014/main" id="{87CE3BE8-3840-4FD5-8C7C-29CA904F38AB}"/>
              </a:ext>
            </a:extLst>
          </p:cNvPr>
          <p:cNvCxnSpPr>
            <a:cxnSpLocks/>
          </p:cNvCxnSpPr>
          <p:nvPr/>
        </p:nvCxnSpPr>
        <p:spPr>
          <a:xfrm flipH="1" flipV="1">
            <a:off x="2886001" y="2616836"/>
            <a:ext cx="6063" cy="936742"/>
          </a:xfrm>
          <a:prstGeom prst="line">
            <a:avLst/>
          </a:prstGeom>
          <a:ln w="28575">
            <a:solidFill>
              <a:srgbClr val="4D64A7"/>
            </a:solidFill>
          </a:ln>
        </p:spPr>
        <p:style>
          <a:lnRef idx="1">
            <a:schemeClr val="accent1"/>
          </a:lnRef>
          <a:fillRef idx="0">
            <a:schemeClr val="accent1"/>
          </a:fillRef>
          <a:effectRef idx="0">
            <a:schemeClr val="accent1"/>
          </a:effectRef>
          <a:fontRef idx="minor">
            <a:schemeClr val="tx1"/>
          </a:fontRef>
        </p:style>
      </p:cxnSp>
      <p:sp>
        <p:nvSpPr>
          <p:cNvPr id="310" name="矩形 309">
            <a:extLst>
              <a:ext uri="{FF2B5EF4-FFF2-40B4-BE49-F238E27FC236}">
                <a16:creationId xmlns:a16="http://schemas.microsoft.com/office/drawing/2014/main" id="{8456B142-2F78-47AE-9B52-FE6460BDEE3E}"/>
              </a:ext>
            </a:extLst>
          </p:cNvPr>
          <p:cNvSpPr/>
          <p:nvPr/>
        </p:nvSpPr>
        <p:spPr>
          <a:xfrm>
            <a:off x="5459940" y="5074449"/>
            <a:ext cx="594804" cy="7945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11" name="矩形 310">
            <a:extLst>
              <a:ext uri="{FF2B5EF4-FFF2-40B4-BE49-F238E27FC236}">
                <a16:creationId xmlns:a16="http://schemas.microsoft.com/office/drawing/2014/main" id="{45523278-E41E-4B1F-94AF-F1C118F8B090}"/>
              </a:ext>
            </a:extLst>
          </p:cNvPr>
          <p:cNvSpPr/>
          <p:nvPr/>
        </p:nvSpPr>
        <p:spPr>
          <a:xfrm>
            <a:off x="6073167" y="5074449"/>
            <a:ext cx="594804" cy="7945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12" name="矩形 311">
            <a:extLst>
              <a:ext uri="{FF2B5EF4-FFF2-40B4-BE49-F238E27FC236}">
                <a16:creationId xmlns:a16="http://schemas.microsoft.com/office/drawing/2014/main" id="{CC9CF1B7-8C9C-44CC-B4ED-AEDADD1F894B}"/>
              </a:ext>
            </a:extLst>
          </p:cNvPr>
          <p:cNvSpPr/>
          <p:nvPr/>
        </p:nvSpPr>
        <p:spPr>
          <a:xfrm>
            <a:off x="6686394" y="5074449"/>
            <a:ext cx="594804" cy="7945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pic>
        <p:nvPicPr>
          <p:cNvPr id="313" name="图片 312">
            <a:extLst>
              <a:ext uri="{FF2B5EF4-FFF2-40B4-BE49-F238E27FC236}">
                <a16:creationId xmlns:a16="http://schemas.microsoft.com/office/drawing/2014/main" id="{615ED205-E5EA-4F40-A13D-8A02D81ABB0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82188" y="5174042"/>
            <a:ext cx="514339" cy="297288"/>
          </a:xfrm>
          <a:prstGeom prst="rect">
            <a:avLst/>
          </a:prstGeom>
        </p:spPr>
      </p:pic>
      <p:pic>
        <p:nvPicPr>
          <p:cNvPr id="314" name="图片 313">
            <a:extLst>
              <a:ext uri="{FF2B5EF4-FFF2-40B4-BE49-F238E27FC236}">
                <a16:creationId xmlns:a16="http://schemas.microsoft.com/office/drawing/2014/main" id="{8FBDD2E9-5AAA-4724-AF4B-F7F17E9E729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6148917" y="5139730"/>
            <a:ext cx="498412" cy="377132"/>
          </a:xfrm>
          <a:prstGeom prst="rect">
            <a:avLst/>
          </a:prstGeom>
        </p:spPr>
      </p:pic>
      <p:pic>
        <p:nvPicPr>
          <p:cNvPr id="315" name="Picture 24" descr="GER---">
            <a:extLst>
              <a:ext uri="{FF2B5EF4-FFF2-40B4-BE49-F238E27FC236}">
                <a16:creationId xmlns:a16="http://schemas.microsoft.com/office/drawing/2014/main" id="{90AB64D1-B245-462E-86AE-E2F44EEE331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955241" y="3962700"/>
            <a:ext cx="267234" cy="204355"/>
          </a:xfrm>
          <a:prstGeom prst="rect">
            <a:avLst/>
          </a:prstGeom>
          <a:noFill/>
          <a:extLst>
            <a:ext uri="{909E8E84-426E-40DD-AFC4-6F175D3DCCD1}">
              <a14:hiddenFill xmlns:a14="http://schemas.microsoft.com/office/drawing/2010/main">
                <a:solidFill>
                  <a:srgbClr val="FFFFFF"/>
                </a:solidFill>
              </a14:hiddenFill>
            </a:ext>
          </a:extLst>
        </p:spPr>
      </p:pic>
      <p:sp>
        <p:nvSpPr>
          <p:cNvPr id="316" name="文本框 470">
            <a:extLst>
              <a:ext uri="{FF2B5EF4-FFF2-40B4-BE49-F238E27FC236}">
                <a16:creationId xmlns:a16="http://schemas.microsoft.com/office/drawing/2014/main" id="{B729DE9D-314F-46C5-8060-1ABFFCA96351}"/>
              </a:ext>
            </a:extLst>
          </p:cNvPr>
          <p:cNvSpPr txBox="1"/>
          <p:nvPr/>
        </p:nvSpPr>
        <p:spPr>
          <a:xfrm>
            <a:off x="5529767" y="5811739"/>
            <a:ext cx="47638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atin typeface="微软雅黑" panose="020B0503020204020204" pitchFamily="34" charset="-122"/>
                <a:ea typeface="微软雅黑" panose="020B0503020204020204" pitchFamily="34" charset="-122"/>
              </a:rPr>
              <a:t>车辆识别</a:t>
            </a:r>
          </a:p>
        </p:txBody>
      </p:sp>
      <p:sp>
        <p:nvSpPr>
          <p:cNvPr id="317" name="文本框 471">
            <a:extLst>
              <a:ext uri="{FF2B5EF4-FFF2-40B4-BE49-F238E27FC236}">
                <a16:creationId xmlns:a16="http://schemas.microsoft.com/office/drawing/2014/main" id="{C3072841-49B3-4EC7-B01B-A7679DE99898}"/>
              </a:ext>
            </a:extLst>
          </p:cNvPr>
          <p:cNvSpPr txBox="1"/>
          <p:nvPr/>
        </p:nvSpPr>
        <p:spPr>
          <a:xfrm>
            <a:off x="6142994" y="5811739"/>
            <a:ext cx="47638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atin typeface="微软雅黑" panose="020B0503020204020204" pitchFamily="34" charset="-122"/>
                <a:ea typeface="微软雅黑" panose="020B0503020204020204" pitchFamily="34" charset="-122"/>
              </a:rPr>
              <a:t>监控设备</a:t>
            </a:r>
          </a:p>
        </p:txBody>
      </p:sp>
      <p:sp>
        <p:nvSpPr>
          <p:cNvPr id="318" name="文本框 473">
            <a:extLst>
              <a:ext uri="{FF2B5EF4-FFF2-40B4-BE49-F238E27FC236}">
                <a16:creationId xmlns:a16="http://schemas.microsoft.com/office/drawing/2014/main" id="{B63C1CE3-CCE8-47DC-ADD0-8B7368201764}"/>
              </a:ext>
            </a:extLst>
          </p:cNvPr>
          <p:cNvSpPr txBox="1"/>
          <p:nvPr/>
        </p:nvSpPr>
        <p:spPr>
          <a:xfrm>
            <a:off x="6735402" y="5862464"/>
            <a:ext cx="476389"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atin typeface="微软雅黑" panose="020B0503020204020204" pitchFamily="34" charset="-122"/>
                <a:ea typeface="微软雅黑" panose="020B0503020204020204" pitchFamily="34" charset="-122"/>
              </a:rPr>
              <a:t>门禁</a:t>
            </a:r>
          </a:p>
        </p:txBody>
      </p:sp>
      <p:pic>
        <p:nvPicPr>
          <p:cNvPr id="319" name="Picture 13" descr="L3">
            <a:extLst>
              <a:ext uri="{FF2B5EF4-FFF2-40B4-BE49-F238E27FC236}">
                <a16:creationId xmlns:a16="http://schemas.microsoft.com/office/drawing/2014/main" id="{2B7B81AE-137B-4716-A5F3-2D5C39A56C44}"/>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863986" y="4627103"/>
            <a:ext cx="447266" cy="209793"/>
          </a:xfrm>
          <a:prstGeom prst="rect">
            <a:avLst/>
          </a:prstGeom>
          <a:noFill/>
          <a:extLst>
            <a:ext uri="{909E8E84-426E-40DD-AFC4-6F175D3DCCD1}">
              <a14:hiddenFill xmlns:a14="http://schemas.microsoft.com/office/drawing/2010/main">
                <a:solidFill>
                  <a:srgbClr val="FFFFFF"/>
                </a:solidFill>
              </a14:hiddenFill>
            </a:ext>
          </a:extLst>
        </p:spPr>
      </p:pic>
      <p:cxnSp>
        <p:nvCxnSpPr>
          <p:cNvPr id="320" name="直接连接符 319">
            <a:extLst>
              <a:ext uri="{FF2B5EF4-FFF2-40B4-BE49-F238E27FC236}">
                <a16:creationId xmlns:a16="http://schemas.microsoft.com/office/drawing/2014/main" id="{BE20F00B-16E6-47DF-8889-D6E58EF839EB}"/>
              </a:ext>
            </a:extLst>
          </p:cNvPr>
          <p:cNvCxnSpPr>
            <a:cxnSpLocks/>
          </p:cNvCxnSpPr>
          <p:nvPr/>
        </p:nvCxnSpPr>
        <p:spPr>
          <a:xfrm>
            <a:off x="6087619" y="4095215"/>
            <a:ext cx="7860" cy="620484"/>
          </a:xfrm>
          <a:prstGeom prst="line">
            <a:avLst/>
          </a:prstGeom>
        </p:spPr>
        <p:style>
          <a:lnRef idx="1">
            <a:schemeClr val="accent1"/>
          </a:lnRef>
          <a:fillRef idx="0">
            <a:schemeClr val="accent1"/>
          </a:fillRef>
          <a:effectRef idx="0">
            <a:schemeClr val="accent1"/>
          </a:effectRef>
          <a:fontRef idx="minor">
            <a:schemeClr val="tx1"/>
          </a:fontRef>
        </p:style>
      </p:cxnSp>
      <p:pic>
        <p:nvPicPr>
          <p:cNvPr id="321" name="图片 320">
            <a:extLst>
              <a:ext uri="{FF2B5EF4-FFF2-40B4-BE49-F238E27FC236}">
                <a16:creationId xmlns:a16="http://schemas.microsoft.com/office/drawing/2014/main" id="{AFD1F95C-CCD9-45FE-86CC-DF19B47D5F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4255" y="4190421"/>
            <a:ext cx="286728" cy="331741"/>
          </a:xfrm>
          <a:prstGeom prst="rect">
            <a:avLst/>
          </a:prstGeom>
          <a:noFill/>
          <a:ln>
            <a:noFill/>
          </a:ln>
          <a:effectLst/>
        </p:spPr>
      </p:pic>
      <p:cxnSp>
        <p:nvCxnSpPr>
          <p:cNvPr id="322" name="连接符: 肘形 321">
            <a:extLst>
              <a:ext uri="{FF2B5EF4-FFF2-40B4-BE49-F238E27FC236}">
                <a16:creationId xmlns:a16="http://schemas.microsoft.com/office/drawing/2014/main" id="{0623ABC0-3440-41C1-9F0D-F8534D5426EE}"/>
              </a:ext>
            </a:extLst>
          </p:cNvPr>
          <p:cNvCxnSpPr>
            <a:cxnSpLocks/>
          </p:cNvCxnSpPr>
          <p:nvPr/>
        </p:nvCxnSpPr>
        <p:spPr>
          <a:xfrm rot="16200000" flipV="1">
            <a:off x="6090617" y="4813959"/>
            <a:ext cx="237553" cy="282950"/>
          </a:xfrm>
          <a:prstGeom prst="bentConnector3">
            <a:avLst>
              <a:gd name="adj1" fmla="val 49999"/>
            </a:avLst>
          </a:prstGeom>
        </p:spPr>
        <p:style>
          <a:lnRef idx="1">
            <a:schemeClr val="accent1"/>
          </a:lnRef>
          <a:fillRef idx="0">
            <a:schemeClr val="accent1"/>
          </a:fillRef>
          <a:effectRef idx="0">
            <a:schemeClr val="accent1"/>
          </a:effectRef>
          <a:fontRef idx="minor">
            <a:schemeClr val="tx1"/>
          </a:fontRef>
        </p:style>
      </p:cxnSp>
      <p:cxnSp>
        <p:nvCxnSpPr>
          <p:cNvPr id="323" name="连接符: 肘形 322">
            <a:extLst>
              <a:ext uri="{FF2B5EF4-FFF2-40B4-BE49-F238E27FC236}">
                <a16:creationId xmlns:a16="http://schemas.microsoft.com/office/drawing/2014/main" id="{B9575E36-9029-42F5-8132-9508965EF414}"/>
              </a:ext>
            </a:extLst>
          </p:cNvPr>
          <p:cNvCxnSpPr>
            <a:cxnSpLocks/>
          </p:cNvCxnSpPr>
          <p:nvPr/>
        </p:nvCxnSpPr>
        <p:spPr>
          <a:xfrm rot="10800000">
            <a:off x="5705389" y="5059302"/>
            <a:ext cx="1247691" cy="7631"/>
          </a:xfrm>
          <a:prstGeom prst="bentConnector4">
            <a:avLst>
              <a:gd name="adj1" fmla="val -154"/>
              <a:gd name="adj2" fmla="val 1532722"/>
            </a:avLst>
          </a:prstGeom>
        </p:spPr>
        <p:style>
          <a:lnRef idx="1">
            <a:schemeClr val="accent1"/>
          </a:lnRef>
          <a:fillRef idx="0">
            <a:schemeClr val="accent1"/>
          </a:fillRef>
          <a:effectRef idx="0">
            <a:schemeClr val="accent1"/>
          </a:effectRef>
          <a:fontRef idx="minor">
            <a:schemeClr val="tx1"/>
          </a:fontRef>
        </p:style>
      </p:cxnSp>
      <p:sp>
        <p:nvSpPr>
          <p:cNvPr id="324" name="文本框 484">
            <a:extLst>
              <a:ext uri="{FF2B5EF4-FFF2-40B4-BE49-F238E27FC236}">
                <a16:creationId xmlns:a16="http://schemas.microsoft.com/office/drawing/2014/main" id="{87C68589-3C91-4C35-A682-5D3C2C5ABEF7}"/>
              </a:ext>
            </a:extLst>
          </p:cNvPr>
          <p:cNvSpPr txBox="1"/>
          <p:nvPr/>
        </p:nvSpPr>
        <p:spPr>
          <a:xfrm>
            <a:off x="6232395" y="3972165"/>
            <a:ext cx="603992"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dirty="0">
                <a:latin typeface="微软雅黑" panose="020B0503020204020204" pitchFamily="34" charset="-122"/>
                <a:ea typeface="微软雅黑" panose="020B0503020204020204" pitchFamily="34" charset="-122"/>
              </a:rPr>
              <a:t>路由器</a:t>
            </a:r>
          </a:p>
        </p:txBody>
      </p:sp>
      <p:sp>
        <p:nvSpPr>
          <p:cNvPr id="325" name="文本框 485">
            <a:extLst>
              <a:ext uri="{FF2B5EF4-FFF2-40B4-BE49-F238E27FC236}">
                <a16:creationId xmlns:a16="http://schemas.microsoft.com/office/drawing/2014/main" id="{5B79EAED-E0DC-4046-8838-27D2B707FC3A}"/>
              </a:ext>
            </a:extLst>
          </p:cNvPr>
          <p:cNvSpPr txBox="1"/>
          <p:nvPr/>
        </p:nvSpPr>
        <p:spPr>
          <a:xfrm>
            <a:off x="6232395" y="4268707"/>
            <a:ext cx="603992"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dirty="0">
                <a:latin typeface="微软雅黑" panose="020B0503020204020204" pitchFamily="34" charset="-122"/>
                <a:ea typeface="微软雅黑" panose="020B0503020204020204" pitchFamily="34" charset="-122"/>
              </a:rPr>
              <a:t>防火墙</a:t>
            </a:r>
          </a:p>
        </p:txBody>
      </p:sp>
      <p:sp>
        <p:nvSpPr>
          <p:cNvPr id="326" name="文本框 486">
            <a:extLst>
              <a:ext uri="{FF2B5EF4-FFF2-40B4-BE49-F238E27FC236}">
                <a16:creationId xmlns:a16="http://schemas.microsoft.com/office/drawing/2014/main" id="{D50EBF9F-FE70-429D-92EA-C3C4D4B3FBBC}"/>
              </a:ext>
            </a:extLst>
          </p:cNvPr>
          <p:cNvSpPr txBox="1"/>
          <p:nvPr/>
        </p:nvSpPr>
        <p:spPr>
          <a:xfrm>
            <a:off x="6317359" y="4595030"/>
            <a:ext cx="1038055"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dirty="0">
                <a:latin typeface="微软雅黑" panose="020B0503020204020204" pitchFamily="34" charset="-122"/>
                <a:ea typeface="微软雅黑" panose="020B0503020204020204" pitchFamily="34" charset="-122"/>
              </a:rPr>
              <a:t>千兆三层交换机</a:t>
            </a:r>
          </a:p>
        </p:txBody>
      </p:sp>
      <p:pic>
        <p:nvPicPr>
          <p:cNvPr id="327" name="图片 326">
            <a:extLst>
              <a:ext uri="{FF2B5EF4-FFF2-40B4-BE49-F238E27FC236}">
                <a16:creationId xmlns:a16="http://schemas.microsoft.com/office/drawing/2014/main" id="{1DDCE5DD-95AB-47B6-A3F1-C2D649CE0B2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766926" y="5597507"/>
            <a:ext cx="238147" cy="137649"/>
          </a:xfrm>
          <a:prstGeom prst="rect">
            <a:avLst/>
          </a:prstGeom>
        </p:spPr>
      </p:pic>
      <p:pic>
        <p:nvPicPr>
          <p:cNvPr id="328" name="Picture 12">
            <a:extLst>
              <a:ext uri="{FF2B5EF4-FFF2-40B4-BE49-F238E27FC236}">
                <a16:creationId xmlns:a16="http://schemas.microsoft.com/office/drawing/2014/main" id="{04D94330-4529-4219-AB1B-9A456C52875F}"/>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206749" y="5630658"/>
            <a:ext cx="449868" cy="109763"/>
          </a:xfrm>
          <a:prstGeom prst="rect">
            <a:avLst/>
          </a:prstGeom>
          <a:noFill/>
          <a:extLst>
            <a:ext uri="{909E8E84-426E-40DD-AFC4-6F175D3DCCD1}">
              <a14:hiddenFill xmlns:a14="http://schemas.microsoft.com/office/drawing/2010/main">
                <a:solidFill>
                  <a:srgbClr val="FFFFFF"/>
                </a:solidFill>
              </a14:hiddenFill>
            </a:ext>
          </a:extLst>
        </p:spPr>
      </p:pic>
      <p:sp>
        <p:nvSpPr>
          <p:cNvPr id="329" name="矩形 328">
            <a:extLst>
              <a:ext uri="{FF2B5EF4-FFF2-40B4-BE49-F238E27FC236}">
                <a16:creationId xmlns:a16="http://schemas.microsoft.com/office/drawing/2014/main" id="{BC822879-DC7F-4E21-BD9C-2DBB0D018749}"/>
              </a:ext>
            </a:extLst>
          </p:cNvPr>
          <p:cNvSpPr/>
          <p:nvPr/>
        </p:nvSpPr>
        <p:spPr>
          <a:xfrm>
            <a:off x="4839685" y="5073973"/>
            <a:ext cx="594804" cy="7945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pic>
        <p:nvPicPr>
          <p:cNvPr id="330" name="图片 329">
            <a:extLst>
              <a:ext uri="{FF2B5EF4-FFF2-40B4-BE49-F238E27FC236}">
                <a16:creationId xmlns:a16="http://schemas.microsoft.com/office/drawing/2014/main" id="{B1674D47-E99A-46A9-A829-4F4FC38539E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912431" y="5123408"/>
            <a:ext cx="424815" cy="347922"/>
          </a:xfrm>
          <a:prstGeom prst="rect">
            <a:avLst/>
          </a:prstGeom>
        </p:spPr>
      </p:pic>
      <p:sp>
        <p:nvSpPr>
          <p:cNvPr id="331" name="文本框 529">
            <a:extLst>
              <a:ext uri="{FF2B5EF4-FFF2-40B4-BE49-F238E27FC236}">
                <a16:creationId xmlns:a16="http://schemas.microsoft.com/office/drawing/2014/main" id="{298BB226-09D0-4150-BBE4-518A7553EE3C}"/>
              </a:ext>
            </a:extLst>
          </p:cNvPr>
          <p:cNvSpPr txBox="1"/>
          <p:nvPr/>
        </p:nvSpPr>
        <p:spPr>
          <a:xfrm>
            <a:off x="4910710" y="5811263"/>
            <a:ext cx="47638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atin typeface="微软雅黑" panose="020B0503020204020204" pitchFamily="34" charset="-122"/>
                <a:ea typeface="微软雅黑" panose="020B0503020204020204" pitchFamily="34" charset="-122"/>
              </a:rPr>
              <a:t>人脸识别</a:t>
            </a:r>
          </a:p>
        </p:txBody>
      </p:sp>
      <p:pic>
        <p:nvPicPr>
          <p:cNvPr id="332" name="图片 331">
            <a:extLst>
              <a:ext uri="{FF2B5EF4-FFF2-40B4-BE49-F238E27FC236}">
                <a16:creationId xmlns:a16="http://schemas.microsoft.com/office/drawing/2014/main" id="{14DC3180-1A86-4D4D-B9B6-6EDF269424E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126982" y="5424636"/>
            <a:ext cx="279219" cy="228679"/>
          </a:xfrm>
          <a:prstGeom prst="rect">
            <a:avLst/>
          </a:prstGeom>
        </p:spPr>
      </p:pic>
      <p:cxnSp>
        <p:nvCxnSpPr>
          <p:cNvPr id="333" name="连接符: 肘形 332">
            <a:extLst>
              <a:ext uri="{FF2B5EF4-FFF2-40B4-BE49-F238E27FC236}">
                <a16:creationId xmlns:a16="http://schemas.microsoft.com/office/drawing/2014/main" id="{C1A6BC91-13F1-483D-AF41-4996A8704BAD}"/>
              </a:ext>
            </a:extLst>
          </p:cNvPr>
          <p:cNvCxnSpPr>
            <a:cxnSpLocks/>
          </p:cNvCxnSpPr>
          <p:nvPr/>
        </p:nvCxnSpPr>
        <p:spPr>
          <a:xfrm rot="5400000" flipH="1" flipV="1">
            <a:off x="5473962" y="4479156"/>
            <a:ext cx="237077" cy="950532"/>
          </a:xfrm>
          <a:prstGeom prst="bentConnector3">
            <a:avLst>
              <a:gd name="adj1" fmla="val 52795"/>
            </a:avLst>
          </a:prstGeom>
        </p:spPr>
        <p:style>
          <a:lnRef idx="1">
            <a:schemeClr val="accent1"/>
          </a:lnRef>
          <a:fillRef idx="0">
            <a:schemeClr val="accent1"/>
          </a:fillRef>
          <a:effectRef idx="0">
            <a:schemeClr val="accent1"/>
          </a:effectRef>
          <a:fontRef idx="minor">
            <a:schemeClr val="tx1"/>
          </a:fontRef>
        </p:style>
      </p:cxnSp>
      <p:pic>
        <p:nvPicPr>
          <p:cNvPr id="334" name="图片 333">
            <a:extLst>
              <a:ext uri="{FF2B5EF4-FFF2-40B4-BE49-F238E27FC236}">
                <a16:creationId xmlns:a16="http://schemas.microsoft.com/office/drawing/2014/main" id="{3742D64B-77FB-4C6B-A39A-0DC1D95FACFB}"/>
              </a:ext>
            </a:extLst>
          </p:cNvPr>
          <p:cNvPicPr>
            <a:picLocks noChangeAspect="1"/>
          </p:cNvPicPr>
          <p:nvPr/>
        </p:nvPicPr>
        <p:blipFill>
          <a:blip r:embed="rId15"/>
          <a:stretch>
            <a:fillRect/>
          </a:stretch>
        </p:blipFill>
        <p:spPr>
          <a:xfrm>
            <a:off x="6721149" y="5363042"/>
            <a:ext cx="512362" cy="272514"/>
          </a:xfrm>
          <a:prstGeom prst="rect">
            <a:avLst/>
          </a:prstGeom>
        </p:spPr>
      </p:pic>
      <p:cxnSp>
        <p:nvCxnSpPr>
          <p:cNvPr id="335" name="直接连接符 334">
            <a:extLst>
              <a:ext uri="{FF2B5EF4-FFF2-40B4-BE49-F238E27FC236}">
                <a16:creationId xmlns:a16="http://schemas.microsoft.com/office/drawing/2014/main" id="{AC98BC42-25E5-4BB1-8C21-2311262CE7C5}"/>
              </a:ext>
            </a:extLst>
          </p:cNvPr>
          <p:cNvCxnSpPr/>
          <p:nvPr/>
        </p:nvCxnSpPr>
        <p:spPr>
          <a:xfrm>
            <a:off x="5604131" y="4736290"/>
            <a:ext cx="359546" cy="0"/>
          </a:xfrm>
          <a:prstGeom prst="line">
            <a:avLst/>
          </a:prstGeom>
        </p:spPr>
        <p:style>
          <a:lnRef idx="1">
            <a:schemeClr val="accent1"/>
          </a:lnRef>
          <a:fillRef idx="0">
            <a:schemeClr val="accent1"/>
          </a:fillRef>
          <a:effectRef idx="0">
            <a:schemeClr val="accent1"/>
          </a:effectRef>
          <a:fontRef idx="minor">
            <a:schemeClr val="tx1"/>
          </a:fontRef>
        </p:style>
      </p:cxnSp>
      <p:pic>
        <p:nvPicPr>
          <p:cNvPr id="336" name="Picture 103" descr="gar 2">
            <a:extLst>
              <a:ext uri="{FF2B5EF4-FFF2-40B4-BE49-F238E27FC236}">
                <a16:creationId xmlns:a16="http://schemas.microsoft.com/office/drawing/2014/main" id="{FC845AE6-202F-4AF9-9438-F2000B836506}"/>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252127" y="4663127"/>
            <a:ext cx="410441" cy="196472"/>
          </a:xfrm>
          <a:prstGeom prst="rect">
            <a:avLst/>
          </a:prstGeom>
          <a:noFill/>
          <a:extLst>
            <a:ext uri="{909E8E84-426E-40DD-AFC4-6F175D3DCCD1}">
              <a14:hiddenFill xmlns:a14="http://schemas.microsoft.com/office/drawing/2010/main">
                <a:solidFill>
                  <a:srgbClr val="FFFFFF"/>
                </a:solidFill>
              </a14:hiddenFill>
            </a:ext>
          </a:extLst>
        </p:spPr>
      </p:pic>
      <p:sp>
        <p:nvSpPr>
          <p:cNvPr id="337" name="文本框 561">
            <a:extLst>
              <a:ext uri="{FF2B5EF4-FFF2-40B4-BE49-F238E27FC236}">
                <a16:creationId xmlns:a16="http://schemas.microsoft.com/office/drawing/2014/main" id="{A3BDC703-DF43-41D8-88AC-F63802EAA8BE}"/>
              </a:ext>
            </a:extLst>
          </p:cNvPr>
          <p:cNvSpPr txBox="1"/>
          <p:nvPr/>
        </p:nvSpPr>
        <p:spPr>
          <a:xfrm>
            <a:off x="4830965" y="4643547"/>
            <a:ext cx="476389"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a:latin typeface="微软雅黑" panose="020B0503020204020204" pitchFamily="34" charset="-122"/>
                <a:ea typeface="微软雅黑" panose="020B0503020204020204" pitchFamily="34" charset="-122"/>
              </a:rPr>
              <a:t>NVR</a:t>
            </a:r>
            <a:endParaRPr lang="zh-CN" altLang="en-US" sz="900" dirty="0">
              <a:latin typeface="微软雅黑" panose="020B0503020204020204" pitchFamily="34" charset="-122"/>
              <a:ea typeface="微软雅黑" panose="020B0503020204020204" pitchFamily="34" charset="-122"/>
            </a:endParaRPr>
          </a:p>
        </p:txBody>
      </p:sp>
      <p:sp>
        <p:nvSpPr>
          <p:cNvPr id="338" name="矩形 337">
            <a:extLst>
              <a:ext uri="{FF2B5EF4-FFF2-40B4-BE49-F238E27FC236}">
                <a16:creationId xmlns:a16="http://schemas.microsoft.com/office/drawing/2014/main" id="{3580318B-9A9C-47CA-AD3C-6246674458D8}"/>
              </a:ext>
            </a:extLst>
          </p:cNvPr>
          <p:cNvSpPr/>
          <p:nvPr/>
        </p:nvSpPr>
        <p:spPr>
          <a:xfrm>
            <a:off x="7987188" y="1447276"/>
            <a:ext cx="3282692" cy="5815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p>
        </p:txBody>
      </p:sp>
      <p:sp>
        <p:nvSpPr>
          <p:cNvPr id="339" name="文本框 568">
            <a:extLst>
              <a:ext uri="{FF2B5EF4-FFF2-40B4-BE49-F238E27FC236}">
                <a16:creationId xmlns:a16="http://schemas.microsoft.com/office/drawing/2014/main" id="{6A1F5B7A-B51D-4186-9A77-A308EB665B8A}"/>
              </a:ext>
            </a:extLst>
          </p:cNvPr>
          <p:cNvSpPr txBox="1"/>
          <p:nvPr/>
        </p:nvSpPr>
        <p:spPr>
          <a:xfrm>
            <a:off x="9338387" y="1425021"/>
            <a:ext cx="751400"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solidFill>
                  <a:schemeClr val="accent1"/>
                </a:solidFill>
                <a:latin typeface="微软雅黑" panose="020B0503020204020204" pitchFamily="34" charset="-122"/>
                <a:ea typeface="微软雅黑" panose="020B0503020204020204" pitchFamily="34" charset="-122"/>
              </a:rPr>
              <a:t>公安市局</a:t>
            </a:r>
          </a:p>
        </p:txBody>
      </p:sp>
      <p:sp>
        <p:nvSpPr>
          <p:cNvPr id="340" name="文本框 570">
            <a:extLst>
              <a:ext uri="{FF2B5EF4-FFF2-40B4-BE49-F238E27FC236}">
                <a16:creationId xmlns:a16="http://schemas.microsoft.com/office/drawing/2014/main" id="{8D9EB24E-CA22-4CE5-9068-666145D16B41}"/>
              </a:ext>
            </a:extLst>
          </p:cNvPr>
          <p:cNvSpPr txBox="1"/>
          <p:nvPr/>
        </p:nvSpPr>
        <p:spPr>
          <a:xfrm>
            <a:off x="8723474" y="931173"/>
            <a:ext cx="205320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公安分局视频专网</a:t>
            </a:r>
          </a:p>
        </p:txBody>
      </p:sp>
      <p:pic>
        <p:nvPicPr>
          <p:cNvPr id="341" name="Picture 13" descr="L3">
            <a:extLst>
              <a:ext uri="{FF2B5EF4-FFF2-40B4-BE49-F238E27FC236}">
                <a16:creationId xmlns:a16="http://schemas.microsoft.com/office/drawing/2014/main" id="{B8BB7D84-2CB9-4738-87A2-43977E92868D}"/>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616446" y="2143617"/>
            <a:ext cx="243648" cy="114285"/>
          </a:xfrm>
          <a:prstGeom prst="rect">
            <a:avLst/>
          </a:prstGeom>
          <a:noFill/>
          <a:extLst>
            <a:ext uri="{909E8E84-426E-40DD-AFC4-6F175D3DCCD1}">
              <a14:hiddenFill xmlns:a14="http://schemas.microsoft.com/office/drawing/2010/main">
                <a:solidFill>
                  <a:srgbClr val="FFFFFF"/>
                </a:solidFill>
              </a14:hiddenFill>
            </a:ext>
          </a:extLst>
        </p:spPr>
      </p:pic>
      <p:cxnSp>
        <p:nvCxnSpPr>
          <p:cNvPr id="342" name="连接符: 肘形 341">
            <a:extLst>
              <a:ext uri="{FF2B5EF4-FFF2-40B4-BE49-F238E27FC236}">
                <a16:creationId xmlns:a16="http://schemas.microsoft.com/office/drawing/2014/main" id="{8D81449F-556E-47D0-9BAE-3182E2091BF4}"/>
              </a:ext>
            </a:extLst>
          </p:cNvPr>
          <p:cNvCxnSpPr>
            <a:cxnSpLocks/>
          </p:cNvCxnSpPr>
          <p:nvPr/>
        </p:nvCxnSpPr>
        <p:spPr>
          <a:xfrm rot="5400000" flipH="1" flipV="1">
            <a:off x="8749531" y="1587384"/>
            <a:ext cx="613154" cy="130125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43" name="文本框 655">
            <a:extLst>
              <a:ext uri="{FF2B5EF4-FFF2-40B4-BE49-F238E27FC236}">
                <a16:creationId xmlns:a16="http://schemas.microsoft.com/office/drawing/2014/main" id="{A3312C2F-C565-4F7B-A156-D34657DE14BC}"/>
              </a:ext>
            </a:extLst>
          </p:cNvPr>
          <p:cNvSpPr txBox="1"/>
          <p:nvPr/>
        </p:nvSpPr>
        <p:spPr>
          <a:xfrm>
            <a:off x="10145569" y="2703710"/>
            <a:ext cx="324725"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a:solidFill>
                  <a:schemeClr val="accent1"/>
                </a:solidFill>
                <a:latin typeface="微软雅黑" panose="020B0503020204020204" pitchFamily="34" charset="-122"/>
                <a:ea typeface="微软雅黑" panose="020B0503020204020204" pitchFamily="34" charset="-122"/>
              </a:rPr>
              <a:t>….</a:t>
            </a:r>
            <a:endParaRPr lang="zh-CN" altLang="en-US" sz="900" dirty="0">
              <a:solidFill>
                <a:schemeClr val="accent1"/>
              </a:solidFill>
              <a:latin typeface="微软雅黑" panose="020B0503020204020204" pitchFamily="34" charset="-122"/>
              <a:ea typeface="微软雅黑" panose="020B0503020204020204" pitchFamily="34" charset="-122"/>
            </a:endParaRPr>
          </a:p>
        </p:txBody>
      </p:sp>
      <p:sp>
        <p:nvSpPr>
          <p:cNvPr id="344" name="文本框 692">
            <a:extLst>
              <a:ext uri="{FF2B5EF4-FFF2-40B4-BE49-F238E27FC236}">
                <a16:creationId xmlns:a16="http://schemas.microsoft.com/office/drawing/2014/main" id="{0545BAC0-0C86-4988-973E-6C82D078C1C6}"/>
              </a:ext>
            </a:extLst>
          </p:cNvPr>
          <p:cNvSpPr txBox="1"/>
          <p:nvPr/>
        </p:nvSpPr>
        <p:spPr>
          <a:xfrm>
            <a:off x="9975007" y="1664460"/>
            <a:ext cx="1373878"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solidFill>
                  <a:schemeClr val="accent1"/>
                </a:solidFill>
                <a:latin typeface="微软雅黑" panose="020B0503020204020204" pitchFamily="34" charset="-122"/>
                <a:ea typeface="微软雅黑" panose="020B0503020204020204" pitchFamily="34" charset="-122"/>
              </a:rPr>
              <a:t>其他应用</a:t>
            </a:r>
          </a:p>
        </p:txBody>
      </p:sp>
      <p:sp>
        <p:nvSpPr>
          <p:cNvPr id="345" name="矩形 344">
            <a:extLst>
              <a:ext uri="{FF2B5EF4-FFF2-40B4-BE49-F238E27FC236}">
                <a16:creationId xmlns:a16="http://schemas.microsoft.com/office/drawing/2014/main" id="{1BBCD026-7D17-4159-9458-5167E921FD60}"/>
              </a:ext>
            </a:extLst>
          </p:cNvPr>
          <p:cNvSpPr/>
          <p:nvPr/>
        </p:nvSpPr>
        <p:spPr>
          <a:xfrm>
            <a:off x="8918819" y="4141293"/>
            <a:ext cx="697627" cy="24622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latin typeface="微软雅黑" panose="020B0503020204020204" pitchFamily="34" charset="-122"/>
                <a:ea typeface="微软雅黑" panose="020B0503020204020204" pitchFamily="34" charset="-122"/>
              </a:rPr>
              <a:t>公安授权</a:t>
            </a:r>
          </a:p>
        </p:txBody>
      </p:sp>
      <p:grpSp>
        <p:nvGrpSpPr>
          <p:cNvPr id="346" name="组合 345">
            <a:extLst>
              <a:ext uri="{FF2B5EF4-FFF2-40B4-BE49-F238E27FC236}">
                <a16:creationId xmlns:a16="http://schemas.microsoft.com/office/drawing/2014/main" id="{8C65FBCF-6843-44AD-BCE6-CBA9C0F4432E}"/>
              </a:ext>
            </a:extLst>
          </p:cNvPr>
          <p:cNvGrpSpPr/>
          <p:nvPr/>
        </p:nvGrpSpPr>
        <p:grpSpPr>
          <a:xfrm>
            <a:off x="7822589" y="2511639"/>
            <a:ext cx="1144744" cy="552166"/>
            <a:chOff x="5569785" y="1892590"/>
            <a:chExt cx="1144744" cy="552166"/>
          </a:xfrm>
        </p:grpSpPr>
        <p:sp>
          <p:nvSpPr>
            <p:cNvPr id="485" name="矩形 484">
              <a:extLst>
                <a:ext uri="{FF2B5EF4-FFF2-40B4-BE49-F238E27FC236}">
                  <a16:creationId xmlns:a16="http://schemas.microsoft.com/office/drawing/2014/main" id="{BEC05EA7-F727-46BD-BDA2-362D09E22ACA}"/>
                </a:ext>
              </a:extLst>
            </p:cNvPr>
            <p:cNvSpPr/>
            <p:nvPr/>
          </p:nvSpPr>
          <p:spPr>
            <a:xfrm>
              <a:off x="5569785" y="1901805"/>
              <a:ext cx="1144744" cy="54295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486" name="文本框 475">
              <a:extLst>
                <a:ext uri="{FF2B5EF4-FFF2-40B4-BE49-F238E27FC236}">
                  <a16:creationId xmlns:a16="http://schemas.microsoft.com/office/drawing/2014/main" id="{BBC1B5C1-98B4-4929-AD70-4646501BEE9B}"/>
                </a:ext>
              </a:extLst>
            </p:cNvPr>
            <p:cNvSpPr txBox="1"/>
            <p:nvPr/>
          </p:nvSpPr>
          <p:spPr>
            <a:xfrm>
              <a:off x="5813411" y="2026572"/>
              <a:ext cx="200965"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b="1" dirty="0">
                  <a:solidFill>
                    <a:schemeClr val="accent1"/>
                  </a:solidFill>
                  <a:latin typeface="微软雅黑" panose="020B0503020204020204" pitchFamily="34" charset="-122"/>
                  <a:ea typeface="微软雅黑" panose="020B0503020204020204" pitchFamily="34" charset="-122"/>
                </a:rPr>
                <a:t>…</a:t>
              </a:r>
              <a:endParaRPr lang="zh-CN" altLang="en-US" sz="900" b="1" dirty="0">
                <a:solidFill>
                  <a:schemeClr val="accent1"/>
                </a:solidFill>
                <a:latin typeface="微软雅黑" panose="020B0503020204020204" pitchFamily="34" charset="-122"/>
                <a:ea typeface="微软雅黑" panose="020B0503020204020204" pitchFamily="34" charset="-122"/>
              </a:endParaRPr>
            </a:p>
          </p:txBody>
        </p:sp>
        <p:grpSp>
          <p:nvGrpSpPr>
            <p:cNvPr id="487" name="组合 486">
              <a:extLst>
                <a:ext uri="{FF2B5EF4-FFF2-40B4-BE49-F238E27FC236}">
                  <a16:creationId xmlns:a16="http://schemas.microsoft.com/office/drawing/2014/main" id="{B3160E16-CA88-4F38-810A-343899999A06}"/>
                </a:ext>
              </a:extLst>
            </p:cNvPr>
            <p:cNvGrpSpPr/>
            <p:nvPr/>
          </p:nvGrpSpPr>
          <p:grpSpPr>
            <a:xfrm>
              <a:off x="5602410" y="2110241"/>
              <a:ext cx="418406" cy="315872"/>
              <a:chOff x="11023066" y="307141"/>
              <a:chExt cx="548296" cy="315755"/>
            </a:xfrm>
          </p:grpSpPr>
          <p:pic>
            <p:nvPicPr>
              <p:cNvPr id="489" name="图片 488">
                <a:extLst>
                  <a:ext uri="{FF2B5EF4-FFF2-40B4-BE49-F238E27FC236}">
                    <a16:creationId xmlns:a16="http://schemas.microsoft.com/office/drawing/2014/main" id="{ED5623DF-80D3-431F-9DFC-B84D2A0701E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6593" y="307141"/>
                <a:ext cx="169417" cy="156100"/>
              </a:xfrm>
              <a:prstGeom prst="rect">
                <a:avLst/>
              </a:prstGeom>
            </p:spPr>
          </p:pic>
          <p:sp>
            <p:nvSpPr>
              <p:cNvPr id="490" name="圆柱形 572">
                <a:extLst>
                  <a:ext uri="{FF2B5EF4-FFF2-40B4-BE49-F238E27FC236}">
                    <a16:creationId xmlns:a16="http://schemas.microsoft.com/office/drawing/2014/main" id="{50176887-CC46-4A72-9BE1-6988AD1BECE3}"/>
                  </a:ext>
                </a:extLst>
              </p:cNvPr>
              <p:cNvSpPr/>
              <p:nvPr/>
            </p:nvSpPr>
            <p:spPr>
              <a:xfrm>
                <a:off x="11171978" y="341451"/>
                <a:ext cx="110689" cy="9715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91" name="图片 490">
                <a:extLst>
                  <a:ext uri="{FF2B5EF4-FFF2-40B4-BE49-F238E27FC236}">
                    <a16:creationId xmlns:a16="http://schemas.microsoft.com/office/drawing/2014/main" id="{7331B9FA-3085-4158-835E-EAD27121756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3066" y="466796"/>
                <a:ext cx="169417" cy="156100"/>
              </a:xfrm>
              <a:prstGeom prst="rect">
                <a:avLst/>
              </a:prstGeom>
            </p:spPr>
          </p:pic>
          <p:sp>
            <p:nvSpPr>
              <p:cNvPr id="492" name="圆柱形 620">
                <a:extLst>
                  <a:ext uri="{FF2B5EF4-FFF2-40B4-BE49-F238E27FC236}">
                    <a16:creationId xmlns:a16="http://schemas.microsoft.com/office/drawing/2014/main" id="{A9443E3A-C470-4B19-9A0E-B903583E02CE}"/>
                  </a:ext>
                </a:extLst>
              </p:cNvPr>
              <p:cNvSpPr/>
              <p:nvPr/>
            </p:nvSpPr>
            <p:spPr>
              <a:xfrm>
                <a:off x="11168451" y="501106"/>
                <a:ext cx="110689" cy="9715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93" name="图片 492">
                <a:extLst>
                  <a:ext uri="{FF2B5EF4-FFF2-40B4-BE49-F238E27FC236}">
                    <a16:creationId xmlns:a16="http://schemas.microsoft.com/office/drawing/2014/main" id="{7BFDB35E-0743-4231-A250-06FF643524F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315288" y="452280"/>
                <a:ext cx="169417" cy="156100"/>
              </a:xfrm>
              <a:prstGeom prst="rect">
                <a:avLst/>
              </a:prstGeom>
            </p:spPr>
          </p:pic>
          <p:sp>
            <p:nvSpPr>
              <p:cNvPr id="494" name="圆柱形 623">
                <a:extLst>
                  <a:ext uri="{FF2B5EF4-FFF2-40B4-BE49-F238E27FC236}">
                    <a16:creationId xmlns:a16="http://schemas.microsoft.com/office/drawing/2014/main" id="{D9B6D972-473C-45CE-9688-7DDD650CA38F}"/>
                  </a:ext>
                </a:extLst>
              </p:cNvPr>
              <p:cNvSpPr/>
              <p:nvPr/>
            </p:nvSpPr>
            <p:spPr>
              <a:xfrm>
                <a:off x="11460673" y="486590"/>
                <a:ext cx="110689" cy="9715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8" name="文本框 542">
              <a:extLst>
                <a:ext uri="{FF2B5EF4-FFF2-40B4-BE49-F238E27FC236}">
                  <a16:creationId xmlns:a16="http://schemas.microsoft.com/office/drawing/2014/main" id="{DD996834-EBB2-4BD4-A69E-7ECBF3474C31}"/>
                </a:ext>
              </a:extLst>
            </p:cNvPr>
            <p:cNvSpPr txBox="1"/>
            <p:nvPr/>
          </p:nvSpPr>
          <p:spPr>
            <a:xfrm>
              <a:off x="5687984" y="1892590"/>
              <a:ext cx="810487"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atin typeface="微软雅黑" panose="020B0503020204020204" pitchFamily="34" charset="-122"/>
                  <a:ea typeface="微软雅黑" panose="020B0503020204020204" pitchFamily="34" charset="-122"/>
                </a:rPr>
                <a:t>分局</a:t>
              </a:r>
              <a:r>
                <a:rPr lang="en-US" altLang="zh-CN" sz="900" dirty="0">
                  <a:latin typeface="微软雅黑" panose="020B0503020204020204" pitchFamily="34" charset="-122"/>
                  <a:ea typeface="微软雅黑" panose="020B0503020204020204" pitchFamily="34" charset="-122"/>
                </a:rPr>
                <a:t>1</a:t>
              </a:r>
              <a:endParaRPr lang="zh-CN" altLang="en-US" sz="900" dirty="0">
                <a:latin typeface="微软雅黑" panose="020B0503020204020204" pitchFamily="34" charset="-122"/>
                <a:ea typeface="微软雅黑" panose="020B0503020204020204" pitchFamily="34" charset="-122"/>
              </a:endParaRPr>
            </a:p>
          </p:txBody>
        </p:sp>
      </p:grpSp>
      <p:cxnSp>
        <p:nvCxnSpPr>
          <p:cNvPr id="347" name="连接符: 肘形 346">
            <a:extLst>
              <a:ext uri="{FF2B5EF4-FFF2-40B4-BE49-F238E27FC236}">
                <a16:creationId xmlns:a16="http://schemas.microsoft.com/office/drawing/2014/main" id="{4306DBD4-45AE-49EC-AA25-BFA99E083B99}"/>
              </a:ext>
            </a:extLst>
          </p:cNvPr>
          <p:cNvCxnSpPr>
            <a:cxnSpLocks/>
          </p:cNvCxnSpPr>
          <p:nvPr/>
        </p:nvCxnSpPr>
        <p:spPr>
          <a:xfrm rot="16200000" flipH="1">
            <a:off x="10086723" y="1577588"/>
            <a:ext cx="580484" cy="134051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id="{D1FF7C28-6C6A-4F0A-9158-3F2D21FE26CD}"/>
              </a:ext>
            </a:extLst>
          </p:cNvPr>
          <p:cNvCxnSpPr>
            <a:cxnSpLocks/>
          </p:cNvCxnSpPr>
          <p:nvPr/>
        </p:nvCxnSpPr>
        <p:spPr>
          <a:xfrm flipV="1">
            <a:off x="9714087" y="2222375"/>
            <a:ext cx="0" cy="322214"/>
          </a:xfrm>
          <a:prstGeom prst="line">
            <a:avLst/>
          </a:prstGeom>
        </p:spPr>
        <p:style>
          <a:lnRef idx="1">
            <a:schemeClr val="accent1"/>
          </a:lnRef>
          <a:fillRef idx="0">
            <a:schemeClr val="accent1"/>
          </a:fillRef>
          <a:effectRef idx="0">
            <a:schemeClr val="accent1"/>
          </a:effectRef>
          <a:fontRef idx="minor">
            <a:schemeClr val="tx1"/>
          </a:fontRef>
        </p:style>
      </p:cxnSp>
      <p:pic>
        <p:nvPicPr>
          <p:cNvPr id="349" name="图片 348">
            <a:extLst>
              <a:ext uri="{FF2B5EF4-FFF2-40B4-BE49-F238E27FC236}">
                <a16:creationId xmlns:a16="http://schemas.microsoft.com/office/drawing/2014/main" id="{752D807E-8F21-4719-A6FD-9A46BB90420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361334" y="3269686"/>
            <a:ext cx="400005" cy="172014"/>
          </a:xfrm>
          <a:prstGeom prst="rect">
            <a:avLst/>
          </a:prstGeom>
          <a:noFill/>
          <a:ln>
            <a:noFill/>
          </a:ln>
          <a:effectLst/>
        </p:spPr>
      </p:pic>
      <p:sp>
        <p:nvSpPr>
          <p:cNvPr id="350" name="文本框 700">
            <a:extLst>
              <a:ext uri="{FF2B5EF4-FFF2-40B4-BE49-F238E27FC236}">
                <a16:creationId xmlns:a16="http://schemas.microsoft.com/office/drawing/2014/main" id="{45C757F9-BFC4-41BA-B44D-1E171F40CD19}"/>
              </a:ext>
            </a:extLst>
          </p:cNvPr>
          <p:cNvSpPr txBox="1"/>
          <p:nvPr/>
        </p:nvSpPr>
        <p:spPr>
          <a:xfrm>
            <a:off x="7852583" y="3349512"/>
            <a:ext cx="673139"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atin typeface="微软雅黑" panose="020B0503020204020204" pitchFamily="34" charset="-122"/>
                <a:ea typeface="微软雅黑" panose="020B0503020204020204" pitchFamily="34" charset="-122"/>
              </a:rPr>
              <a:t>安全边界</a:t>
            </a:r>
          </a:p>
        </p:txBody>
      </p:sp>
      <p:cxnSp>
        <p:nvCxnSpPr>
          <p:cNvPr id="351" name="直接连接符 350">
            <a:extLst>
              <a:ext uri="{FF2B5EF4-FFF2-40B4-BE49-F238E27FC236}">
                <a16:creationId xmlns:a16="http://schemas.microsoft.com/office/drawing/2014/main" id="{D7203C6E-397E-41B2-903F-FE4314306282}"/>
              </a:ext>
            </a:extLst>
          </p:cNvPr>
          <p:cNvCxnSpPr>
            <a:cxnSpLocks/>
          </p:cNvCxnSpPr>
          <p:nvPr/>
        </p:nvCxnSpPr>
        <p:spPr>
          <a:xfrm flipV="1">
            <a:off x="8322912" y="3077359"/>
            <a:ext cx="0" cy="201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2" name="直接连接符 351">
            <a:extLst>
              <a:ext uri="{FF2B5EF4-FFF2-40B4-BE49-F238E27FC236}">
                <a16:creationId xmlns:a16="http://schemas.microsoft.com/office/drawing/2014/main" id="{25EC05AA-268E-4AA4-BEAB-CAFD01C9D56A}"/>
              </a:ext>
            </a:extLst>
          </p:cNvPr>
          <p:cNvCxnSpPr>
            <a:cxnSpLocks/>
          </p:cNvCxnSpPr>
          <p:nvPr/>
        </p:nvCxnSpPr>
        <p:spPr>
          <a:xfrm flipV="1">
            <a:off x="9568886" y="3068319"/>
            <a:ext cx="0" cy="201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直接连接符 352">
            <a:extLst>
              <a:ext uri="{FF2B5EF4-FFF2-40B4-BE49-F238E27FC236}">
                <a16:creationId xmlns:a16="http://schemas.microsoft.com/office/drawing/2014/main" id="{D71FF761-81CA-438C-9DC6-40FFE554E1F1}"/>
              </a:ext>
            </a:extLst>
          </p:cNvPr>
          <p:cNvCxnSpPr>
            <a:cxnSpLocks/>
          </p:cNvCxnSpPr>
          <p:nvPr/>
        </p:nvCxnSpPr>
        <p:spPr>
          <a:xfrm flipV="1">
            <a:off x="11043950" y="3079822"/>
            <a:ext cx="0" cy="201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id="{EEB7EEDA-9438-441F-8F7C-D0034E17C592}"/>
              </a:ext>
            </a:extLst>
          </p:cNvPr>
          <p:cNvCxnSpPr/>
          <p:nvPr/>
        </p:nvCxnSpPr>
        <p:spPr>
          <a:xfrm>
            <a:off x="8312173" y="3203878"/>
            <a:ext cx="2745122" cy="0"/>
          </a:xfrm>
          <a:prstGeom prst="line">
            <a:avLst/>
          </a:prstGeom>
        </p:spPr>
        <p:style>
          <a:lnRef idx="1">
            <a:schemeClr val="accent1"/>
          </a:lnRef>
          <a:fillRef idx="0">
            <a:schemeClr val="accent1"/>
          </a:fillRef>
          <a:effectRef idx="0">
            <a:schemeClr val="accent1"/>
          </a:effectRef>
          <a:fontRef idx="minor">
            <a:schemeClr val="tx1"/>
          </a:fontRef>
        </p:style>
      </p:cxnSp>
      <p:pic>
        <p:nvPicPr>
          <p:cNvPr id="355" name="Picture 24" descr="GER---">
            <a:extLst>
              <a:ext uri="{FF2B5EF4-FFF2-40B4-BE49-F238E27FC236}">
                <a16:creationId xmlns:a16="http://schemas.microsoft.com/office/drawing/2014/main" id="{968800E8-7E9D-42DD-96D8-4CE6F45A712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236377" y="3139949"/>
            <a:ext cx="188653" cy="144264"/>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4" descr="GER---">
            <a:extLst>
              <a:ext uri="{FF2B5EF4-FFF2-40B4-BE49-F238E27FC236}">
                <a16:creationId xmlns:a16="http://schemas.microsoft.com/office/drawing/2014/main" id="{FAFC80FA-AA7A-4AB1-8A21-8592D3A32C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483238" y="3118381"/>
            <a:ext cx="188653" cy="144264"/>
          </a:xfrm>
          <a:prstGeom prst="rect">
            <a:avLst/>
          </a:prstGeom>
          <a:noFill/>
          <a:extLst>
            <a:ext uri="{909E8E84-426E-40DD-AFC4-6F175D3DCCD1}">
              <a14:hiddenFill xmlns:a14="http://schemas.microsoft.com/office/drawing/2010/main">
                <a:solidFill>
                  <a:srgbClr val="FFFFFF"/>
                </a:solidFill>
              </a14:hiddenFill>
            </a:ext>
          </a:extLst>
        </p:spPr>
      </p:pic>
      <p:pic>
        <p:nvPicPr>
          <p:cNvPr id="357" name="Picture 24" descr="GER---">
            <a:extLst>
              <a:ext uri="{FF2B5EF4-FFF2-40B4-BE49-F238E27FC236}">
                <a16:creationId xmlns:a16="http://schemas.microsoft.com/office/drawing/2014/main" id="{FD684206-3FC3-4BDA-BE36-B3B1FF1967C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941822" y="3137234"/>
            <a:ext cx="188653" cy="144264"/>
          </a:xfrm>
          <a:prstGeom prst="rect">
            <a:avLst/>
          </a:prstGeom>
          <a:noFill/>
          <a:extLst>
            <a:ext uri="{909E8E84-426E-40DD-AFC4-6F175D3DCCD1}">
              <a14:hiddenFill xmlns:a14="http://schemas.microsoft.com/office/drawing/2010/main">
                <a:solidFill>
                  <a:srgbClr val="FFFFFF"/>
                </a:solidFill>
              </a14:hiddenFill>
            </a:ext>
          </a:extLst>
        </p:spPr>
      </p:pic>
      <p:sp>
        <p:nvSpPr>
          <p:cNvPr id="358" name="矩形: 棱台 357">
            <a:extLst>
              <a:ext uri="{FF2B5EF4-FFF2-40B4-BE49-F238E27FC236}">
                <a16:creationId xmlns:a16="http://schemas.microsoft.com/office/drawing/2014/main" id="{FBEE861B-BC74-4DBE-B6B1-C8DF92F13225}"/>
              </a:ext>
            </a:extLst>
          </p:cNvPr>
          <p:cNvSpPr/>
          <p:nvPr/>
        </p:nvSpPr>
        <p:spPr>
          <a:xfrm>
            <a:off x="2349763" y="2325463"/>
            <a:ext cx="1070658" cy="286641"/>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b="1" dirty="0">
                <a:latin typeface="微软雅黑" panose="020B0503020204020204" pitchFamily="34" charset="-122"/>
                <a:ea typeface="微软雅黑" panose="020B0503020204020204" pitchFamily="34" charset="-122"/>
              </a:rPr>
              <a:t>腾讯海纳物业</a:t>
            </a:r>
            <a:endParaRPr lang="en-US" altLang="zh-CN" sz="900" b="1" dirty="0">
              <a:latin typeface="微软雅黑" panose="020B0503020204020204" pitchFamily="34" charset="-122"/>
              <a:ea typeface="微软雅黑" panose="020B0503020204020204" pitchFamily="34" charset="-122"/>
            </a:endParaRPr>
          </a:p>
          <a:p>
            <a:pPr algn="ctr"/>
            <a:r>
              <a:rPr lang="zh-CN" altLang="en-US" sz="900" b="1" dirty="0">
                <a:latin typeface="微软雅黑" panose="020B0503020204020204" pitchFamily="34" charset="-122"/>
                <a:ea typeface="微软雅黑" panose="020B0503020204020204" pitchFamily="34" charset="-122"/>
              </a:rPr>
              <a:t>平台</a:t>
            </a:r>
            <a:endParaRPr lang="en-US" altLang="zh-CN" sz="900" b="1" dirty="0">
              <a:latin typeface="微软雅黑" panose="020B0503020204020204" pitchFamily="34" charset="-122"/>
              <a:ea typeface="微软雅黑" panose="020B0503020204020204" pitchFamily="34" charset="-122"/>
            </a:endParaRPr>
          </a:p>
        </p:txBody>
      </p:sp>
      <p:sp>
        <p:nvSpPr>
          <p:cNvPr id="359" name="矩形: 圆角 358">
            <a:extLst>
              <a:ext uri="{FF2B5EF4-FFF2-40B4-BE49-F238E27FC236}">
                <a16:creationId xmlns:a16="http://schemas.microsoft.com/office/drawing/2014/main" id="{F2301592-AC64-4953-89A5-785ABF3061BA}"/>
              </a:ext>
            </a:extLst>
          </p:cNvPr>
          <p:cNvSpPr/>
          <p:nvPr/>
        </p:nvSpPr>
        <p:spPr>
          <a:xfrm>
            <a:off x="4635507" y="877186"/>
            <a:ext cx="2938122" cy="5360125"/>
          </a:xfrm>
          <a:prstGeom prst="roundRect">
            <a:avLst>
              <a:gd name="adj" fmla="val 152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0" name="矩形 359">
            <a:extLst>
              <a:ext uri="{FF2B5EF4-FFF2-40B4-BE49-F238E27FC236}">
                <a16:creationId xmlns:a16="http://schemas.microsoft.com/office/drawing/2014/main" id="{39AAA603-5296-4E2E-B6E0-EF3D35CEC35D}"/>
              </a:ext>
            </a:extLst>
          </p:cNvPr>
          <p:cNvSpPr/>
          <p:nvPr/>
        </p:nvSpPr>
        <p:spPr>
          <a:xfrm>
            <a:off x="4907569" y="3179046"/>
            <a:ext cx="2584634" cy="32196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361" name="文本框 719">
            <a:extLst>
              <a:ext uri="{FF2B5EF4-FFF2-40B4-BE49-F238E27FC236}">
                <a16:creationId xmlns:a16="http://schemas.microsoft.com/office/drawing/2014/main" id="{57D15CB2-45BB-442D-B07D-5B221463723A}"/>
              </a:ext>
            </a:extLst>
          </p:cNvPr>
          <p:cNvSpPr txBox="1"/>
          <p:nvPr/>
        </p:nvSpPr>
        <p:spPr>
          <a:xfrm>
            <a:off x="4873223" y="1850366"/>
            <a:ext cx="172681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bg1"/>
                </a:solidFill>
              </a:rPr>
              <a:t>腾讯私有云（太原本地机房）</a:t>
            </a:r>
          </a:p>
        </p:txBody>
      </p:sp>
      <p:sp>
        <p:nvSpPr>
          <p:cNvPr id="362" name="文本框 720">
            <a:extLst>
              <a:ext uri="{FF2B5EF4-FFF2-40B4-BE49-F238E27FC236}">
                <a16:creationId xmlns:a16="http://schemas.microsoft.com/office/drawing/2014/main" id="{45EC7F75-3260-44BB-BC87-7E77ECA5C10E}"/>
              </a:ext>
            </a:extLst>
          </p:cNvPr>
          <p:cNvSpPr txBox="1"/>
          <p:nvPr/>
        </p:nvSpPr>
        <p:spPr>
          <a:xfrm>
            <a:off x="5748457" y="2802113"/>
            <a:ext cx="1905087"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bg1"/>
                </a:solidFill>
              </a:rPr>
              <a:t>腾讯私有云</a:t>
            </a:r>
          </a:p>
        </p:txBody>
      </p:sp>
      <p:sp>
        <p:nvSpPr>
          <p:cNvPr id="363" name="矩形: 棱台 362">
            <a:extLst>
              <a:ext uri="{FF2B5EF4-FFF2-40B4-BE49-F238E27FC236}">
                <a16:creationId xmlns:a16="http://schemas.microsoft.com/office/drawing/2014/main" id="{C552275F-5FE7-4CFA-B3F7-FCFB546BEFDA}"/>
              </a:ext>
            </a:extLst>
          </p:cNvPr>
          <p:cNvSpPr/>
          <p:nvPr/>
        </p:nvSpPr>
        <p:spPr>
          <a:xfrm>
            <a:off x="4831701" y="2599925"/>
            <a:ext cx="1007014" cy="316911"/>
          </a:xfrm>
          <a:prstGeom prst="bevel">
            <a:avLst>
              <a:gd name="adj" fmla="val 10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b="1" dirty="0">
                <a:latin typeface="微软雅黑" panose="020B0503020204020204" pitchFamily="34" charset="-122"/>
                <a:ea typeface="微软雅黑" panose="020B0503020204020204" pitchFamily="34" charset="-122"/>
              </a:rPr>
              <a:t>图像大数据</a:t>
            </a:r>
            <a:endParaRPr lang="en-US" altLang="zh-CN" sz="900" b="1" dirty="0">
              <a:latin typeface="微软雅黑" panose="020B0503020204020204" pitchFamily="34" charset="-122"/>
              <a:ea typeface="微软雅黑" panose="020B0503020204020204" pitchFamily="34" charset="-122"/>
            </a:endParaRPr>
          </a:p>
          <a:p>
            <a:pPr algn="ctr"/>
            <a:r>
              <a:rPr lang="zh-CN" altLang="en-US" sz="900" b="1" dirty="0">
                <a:latin typeface="微软雅黑" panose="020B0503020204020204" pitchFamily="34" charset="-122"/>
                <a:ea typeface="微软雅黑" panose="020B0503020204020204" pitchFamily="34" charset="-122"/>
              </a:rPr>
              <a:t>平台</a:t>
            </a:r>
            <a:endParaRPr lang="en-US" altLang="zh-CN" sz="900" b="1" dirty="0">
              <a:latin typeface="微软雅黑" panose="020B0503020204020204" pitchFamily="34" charset="-122"/>
              <a:ea typeface="微软雅黑" panose="020B0503020204020204" pitchFamily="34" charset="-122"/>
            </a:endParaRPr>
          </a:p>
        </p:txBody>
      </p:sp>
      <p:sp>
        <p:nvSpPr>
          <p:cNvPr id="364" name="矩形: 棱台 363">
            <a:extLst>
              <a:ext uri="{FF2B5EF4-FFF2-40B4-BE49-F238E27FC236}">
                <a16:creationId xmlns:a16="http://schemas.microsoft.com/office/drawing/2014/main" id="{D51C84E5-48B1-4744-8680-68B384C01746}"/>
              </a:ext>
            </a:extLst>
          </p:cNvPr>
          <p:cNvSpPr/>
          <p:nvPr/>
        </p:nvSpPr>
        <p:spPr>
          <a:xfrm>
            <a:off x="5919317" y="1435849"/>
            <a:ext cx="1007014" cy="316911"/>
          </a:xfrm>
          <a:prstGeom prst="bevel">
            <a:avLst>
              <a:gd name="adj" fmla="val 10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b="1" dirty="0">
                <a:latin typeface="微软雅黑" panose="020B0503020204020204" pitchFamily="34" charset="-122"/>
                <a:ea typeface="微软雅黑" panose="020B0503020204020204" pitchFamily="34" charset="-122"/>
              </a:rPr>
              <a:t>警务管理平台</a:t>
            </a:r>
            <a:endParaRPr lang="en-US" altLang="zh-CN" sz="900" b="1" dirty="0">
              <a:latin typeface="微软雅黑" panose="020B0503020204020204" pitchFamily="34" charset="-122"/>
              <a:ea typeface="微软雅黑" panose="020B0503020204020204" pitchFamily="34" charset="-122"/>
            </a:endParaRPr>
          </a:p>
        </p:txBody>
      </p:sp>
      <p:cxnSp>
        <p:nvCxnSpPr>
          <p:cNvPr id="365" name="直线连接符 98">
            <a:extLst>
              <a:ext uri="{FF2B5EF4-FFF2-40B4-BE49-F238E27FC236}">
                <a16:creationId xmlns:a16="http://schemas.microsoft.com/office/drawing/2014/main" id="{937D7D45-F23E-40ED-8CD0-D5DD17916D50}"/>
              </a:ext>
            </a:extLst>
          </p:cNvPr>
          <p:cNvCxnSpPr>
            <a:cxnSpLocks/>
          </p:cNvCxnSpPr>
          <p:nvPr/>
        </p:nvCxnSpPr>
        <p:spPr>
          <a:xfrm flipH="1" flipV="1">
            <a:off x="5354291" y="2896902"/>
            <a:ext cx="7332" cy="296006"/>
          </a:xfrm>
          <a:prstGeom prst="line">
            <a:avLst/>
          </a:prstGeom>
          <a:ln w="28575">
            <a:solidFill>
              <a:srgbClr val="4D64A7"/>
            </a:solidFill>
          </a:ln>
        </p:spPr>
        <p:style>
          <a:lnRef idx="1">
            <a:schemeClr val="accent1"/>
          </a:lnRef>
          <a:fillRef idx="0">
            <a:schemeClr val="accent1"/>
          </a:fillRef>
          <a:effectRef idx="0">
            <a:schemeClr val="accent1"/>
          </a:effectRef>
          <a:fontRef idx="minor">
            <a:schemeClr val="tx1"/>
          </a:fontRef>
        </p:style>
      </p:cxnSp>
      <p:cxnSp>
        <p:nvCxnSpPr>
          <p:cNvPr id="366" name="直线连接符 98">
            <a:extLst>
              <a:ext uri="{FF2B5EF4-FFF2-40B4-BE49-F238E27FC236}">
                <a16:creationId xmlns:a16="http://schemas.microsoft.com/office/drawing/2014/main" id="{7C100C26-C533-4F51-8770-3DA0B750A0E7}"/>
              </a:ext>
            </a:extLst>
          </p:cNvPr>
          <p:cNvCxnSpPr>
            <a:cxnSpLocks/>
          </p:cNvCxnSpPr>
          <p:nvPr/>
        </p:nvCxnSpPr>
        <p:spPr>
          <a:xfrm flipH="1" flipV="1">
            <a:off x="6437661" y="1773560"/>
            <a:ext cx="3072" cy="1378410"/>
          </a:xfrm>
          <a:prstGeom prst="line">
            <a:avLst/>
          </a:prstGeom>
          <a:ln w="28575">
            <a:solidFill>
              <a:srgbClr val="4D64A7"/>
            </a:solidFill>
          </a:ln>
        </p:spPr>
        <p:style>
          <a:lnRef idx="1">
            <a:schemeClr val="accent1"/>
          </a:lnRef>
          <a:fillRef idx="0">
            <a:schemeClr val="accent1"/>
          </a:fillRef>
          <a:effectRef idx="0">
            <a:schemeClr val="accent1"/>
          </a:effectRef>
          <a:fontRef idx="minor">
            <a:schemeClr val="tx1"/>
          </a:fontRef>
        </p:style>
      </p:cxnSp>
      <p:sp>
        <p:nvSpPr>
          <p:cNvPr id="367" name="文本框 726">
            <a:extLst>
              <a:ext uri="{FF2B5EF4-FFF2-40B4-BE49-F238E27FC236}">
                <a16:creationId xmlns:a16="http://schemas.microsoft.com/office/drawing/2014/main" id="{360DF3B4-6E3D-4AC4-AC77-226800B3203D}"/>
              </a:ext>
            </a:extLst>
          </p:cNvPr>
          <p:cNvSpPr txBox="1"/>
          <p:nvPr/>
        </p:nvSpPr>
        <p:spPr>
          <a:xfrm>
            <a:off x="5266591" y="897943"/>
            <a:ext cx="181792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pitchFamily="34" charset="-122"/>
                <a:ea typeface="微软雅黑" panose="020B0503020204020204" pitchFamily="34" charset="-122"/>
              </a:rPr>
              <a:t>雪亮网</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局域网）</a:t>
            </a:r>
          </a:p>
        </p:txBody>
      </p:sp>
      <p:pic>
        <p:nvPicPr>
          <p:cNvPr id="368" name="图片 367">
            <a:extLst>
              <a:ext uri="{FF2B5EF4-FFF2-40B4-BE49-F238E27FC236}">
                <a16:creationId xmlns:a16="http://schemas.microsoft.com/office/drawing/2014/main" id="{2AC4A1B5-E95F-471A-86EF-5C21C5EFFB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55241" y="3639004"/>
            <a:ext cx="254153" cy="294052"/>
          </a:xfrm>
          <a:prstGeom prst="rect">
            <a:avLst/>
          </a:prstGeom>
          <a:noFill/>
          <a:ln>
            <a:noFill/>
          </a:ln>
          <a:effectLst/>
        </p:spPr>
      </p:pic>
      <p:pic>
        <p:nvPicPr>
          <p:cNvPr id="369" name="图片 368">
            <a:extLst>
              <a:ext uri="{FF2B5EF4-FFF2-40B4-BE49-F238E27FC236}">
                <a16:creationId xmlns:a16="http://schemas.microsoft.com/office/drawing/2014/main" id="{92613426-1C3D-46C0-8EDA-63D7DB9FAD2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8303" y="3109536"/>
            <a:ext cx="272062" cy="314773"/>
          </a:xfrm>
          <a:prstGeom prst="rect">
            <a:avLst/>
          </a:prstGeom>
          <a:noFill/>
          <a:ln>
            <a:noFill/>
          </a:ln>
          <a:effectLst/>
        </p:spPr>
      </p:pic>
      <p:pic>
        <p:nvPicPr>
          <p:cNvPr id="370" name="图片 369">
            <a:extLst>
              <a:ext uri="{FF2B5EF4-FFF2-40B4-BE49-F238E27FC236}">
                <a16:creationId xmlns:a16="http://schemas.microsoft.com/office/drawing/2014/main" id="{9AB55445-D380-4F1D-A00C-A723E0E63EC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522938" y="2731852"/>
            <a:ext cx="400005" cy="172014"/>
          </a:xfrm>
          <a:prstGeom prst="rect">
            <a:avLst/>
          </a:prstGeom>
          <a:noFill/>
          <a:ln>
            <a:noFill/>
          </a:ln>
          <a:effectLst/>
        </p:spPr>
      </p:pic>
      <p:cxnSp>
        <p:nvCxnSpPr>
          <p:cNvPr id="371" name="连接符: 肘形 370">
            <a:extLst>
              <a:ext uri="{FF2B5EF4-FFF2-40B4-BE49-F238E27FC236}">
                <a16:creationId xmlns:a16="http://schemas.microsoft.com/office/drawing/2014/main" id="{24FBDB25-29DA-4E95-8D8B-8AD45E389750}"/>
              </a:ext>
            </a:extLst>
          </p:cNvPr>
          <p:cNvCxnSpPr>
            <a:cxnSpLocks/>
          </p:cNvCxnSpPr>
          <p:nvPr/>
        </p:nvCxnSpPr>
        <p:spPr>
          <a:xfrm rot="16200000" flipH="1">
            <a:off x="9484355" y="3518681"/>
            <a:ext cx="611232" cy="457270"/>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E9B12D12-14A9-48A4-AA59-81EEF9C2583E}"/>
              </a:ext>
            </a:extLst>
          </p:cNvPr>
          <p:cNvGrpSpPr/>
          <p:nvPr/>
        </p:nvGrpSpPr>
        <p:grpSpPr>
          <a:xfrm>
            <a:off x="2779255" y="5238706"/>
            <a:ext cx="1012489" cy="704491"/>
            <a:chOff x="872544" y="3470630"/>
            <a:chExt cx="1012489" cy="704491"/>
          </a:xfrm>
        </p:grpSpPr>
        <p:sp>
          <p:nvSpPr>
            <p:cNvPr id="481" name="TextBox 95">
              <a:extLst>
                <a:ext uri="{FF2B5EF4-FFF2-40B4-BE49-F238E27FC236}">
                  <a16:creationId xmlns:a16="http://schemas.microsoft.com/office/drawing/2014/main" id="{B986EFC0-F74A-4955-B305-16D6CFF17F88}"/>
                </a:ext>
              </a:extLst>
            </p:cNvPr>
            <p:cNvSpPr txBox="1"/>
            <p:nvPr/>
          </p:nvSpPr>
          <p:spPr>
            <a:xfrm>
              <a:off x="872544" y="3921205"/>
              <a:ext cx="1012489"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latin typeface="微软雅黑" panose="020B0503020204020204" pitchFamily="34" charset="-122"/>
                  <a:ea typeface="微软雅黑" panose="020B0503020204020204" pitchFamily="34" charset="-122"/>
                </a:rPr>
                <a:t>公众号</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小程序</a:t>
              </a:r>
              <a:endParaRPr lang="en-US" altLang="zh-CN" sz="1000" dirty="0">
                <a:latin typeface="微软雅黑" panose="020B0503020204020204" pitchFamily="34" charset="-122"/>
                <a:ea typeface="微软雅黑" panose="020B0503020204020204" pitchFamily="34" charset="-122"/>
              </a:endParaRPr>
            </a:p>
          </p:txBody>
        </p:sp>
        <p:grpSp>
          <p:nvGrpSpPr>
            <p:cNvPr id="482" name="组合 481">
              <a:extLst>
                <a:ext uri="{FF2B5EF4-FFF2-40B4-BE49-F238E27FC236}">
                  <a16:creationId xmlns:a16="http://schemas.microsoft.com/office/drawing/2014/main" id="{312CA6F6-F091-4CC6-82A2-EC4673CDA392}"/>
                </a:ext>
              </a:extLst>
            </p:cNvPr>
            <p:cNvGrpSpPr/>
            <p:nvPr/>
          </p:nvGrpSpPr>
          <p:grpSpPr>
            <a:xfrm>
              <a:off x="1218163" y="3470630"/>
              <a:ext cx="383295" cy="464534"/>
              <a:chOff x="968842" y="5650066"/>
              <a:chExt cx="605758" cy="734148"/>
            </a:xfrm>
          </p:grpSpPr>
          <p:sp>
            <p:nvSpPr>
              <p:cNvPr id="483" name="object 30">
                <a:extLst>
                  <a:ext uri="{FF2B5EF4-FFF2-40B4-BE49-F238E27FC236}">
                    <a16:creationId xmlns:a16="http://schemas.microsoft.com/office/drawing/2014/main" id="{0C44E139-B1AA-40CE-9F53-355DD49B169C}"/>
                  </a:ext>
                </a:extLst>
              </p:cNvPr>
              <p:cNvSpPr/>
              <p:nvPr/>
            </p:nvSpPr>
            <p:spPr>
              <a:xfrm>
                <a:off x="968842" y="5650066"/>
                <a:ext cx="605758" cy="734148"/>
              </a:xfrm>
              <a:prstGeom prst="rect">
                <a:avLst/>
              </a:prstGeom>
              <a:blipFill>
                <a:blip r:embed="rId19"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4" name="object 2">
                <a:extLst>
                  <a:ext uri="{FF2B5EF4-FFF2-40B4-BE49-F238E27FC236}">
                    <a16:creationId xmlns:a16="http://schemas.microsoft.com/office/drawing/2014/main" id="{DBE02C57-A4D1-45D7-928F-CF2E15988E5D}"/>
                  </a:ext>
                </a:extLst>
              </p:cNvPr>
              <p:cNvSpPr/>
              <p:nvPr/>
            </p:nvSpPr>
            <p:spPr>
              <a:xfrm>
                <a:off x="1202739" y="5676889"/>
                <a:ext cx="296514" cy="626795"/>
              </a:xfrm>
              <a:prstGeom prst="rect">
                <a:avLst/>
              </a:prstGeom>
              <a:blipFill>
                <a:blip r:embed="rId20"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sp>
        <p:nvSpPr>
          <p:cNvPr id="373" name="Shape 24314">
            <a:extLst>
              <a:ext uri="{FF2B5EF4-FFF2-40B4-BE49-F238E27FC236}">
                <a16:creationId xmlns:a16="http://schemas.microsoft.com/office/drawing/2014/main" id="{08B21530-D0D0-4F7B-90C9-153A08544285}"/>
              </a:ext>
            </a:extLst>
          </p:cNvPr>
          <p:cNvSpPr/>
          <p:nvPr/>
        </p:nvSpPr>
        <p:spPr>
          <a:xfrm>
            <a:off x="3431794" y="5958786"/>
            <a:ext cx="143926" cy="144708"/>
          </a:xfrm>
          <a:custGeom>
            <a:avLst/>
            <a:gdLst/>
            <a:ahLst/>
            <a:cxnLst>
              <a:cxn ang="0">
                <a:pos x="wd2" y="hd2"/>
              </a:cxn>
              <a:cxn ang="5400000">
                <a:pos x="wd2" y="hd2"/>
              </a:cxn>
              <a:cxn ang="10800000">
                <a:pos x="wd2" y="hd2"/>
              </a:cxn>
              <a:cxn ang="16200000">
                <a:pos x="wd2" y="hd2"/>
              </a:cxn>
            </a:cxnLst>
            <a:rect l="0" t="0" r="r" b="b"/>
            <a:pathLst>
              <a:path w="20864" h="21600" extrusionOk="0">
                <a:moveTo>
                  <a:pt x="19759" y="1181"/>
                </a:moveTo>
                <a:cubicBezTo>
                  <a:pt x="18941" y="337"/>
                  <a:pt x="17959" y="0"/>
                  <a:pt x="16814" y="0"/>
                </a:cubicBezTo>
                <a:cubicBezTo>
                  <a:pt x="15832" y="0"/>
                  <a:pt x="14850" y="337"/>
                  <a:pt x="14032" y="1181"/>
                </a:cubicBezTo>
                <a:cubicBezTo>
                  <a:pt x="11414" y="3881"/>
                  <a:pt x="11414" y="3881"/>
                  <a:pt x="11414" y="3881"/>
                </a:cubicBezTo>
                <a:cubicBezTo>
                  <a:pt x="10105" y="5231"/>
                  <a:pt x="9941" y="7594"/>
                  <a:pt x="11087" y="9281"/>
                </a:cubicBezTo>
                <a:cubicBezTo>
                  <a:pt x="11250" y="9450"/>
                  <a:pt x="11250" y="9450"/>
                  <a:pt x="11250" y="9450"/>
                </a:cubicBezTo>
                <a:cubicBezTo>
                  <a:pt x="9123" y="11644"/>
                  <a:pt x="9123" y="11644"/>
                  <a:pt x="9123" y="11644"/>
                </a:cubicBezTo>
                <a:cubicBezTo>
                  <a:pt x="8959" y="11475"/>
                  <a:pt x="8959" y="11475"/>
                  <a:pt x="8959" y="11475"/>
                </a:cubicBezTo>
                <a:cubicBezTo>
                  <a:pt x="8305" y="10969"/>
                  <a:pt x="7487" y="10631"/>
                  <a:pt x="6505" y="10631"/>
                </a:cubicBezTo>
                <a:cubicBezTo>
                  <a:pt x="5523" y="10631"/>
                  <a:pt x="4541" y="10969"/>
                  <a:pt x="3723" y="11813"/>
                </a:cubicBezTo>
                <a:cubicBezTo>
                  <a:pt x="1105" y="14513"/>
                  <a:pt x="1105" y="14513"/>
                  <a:pt x="1105" y="14513"/>
                </a:cubicBezTo>
                <a:cubicBezTo>
                  <a:pt x="-368" y="16031"/>
                  <a:pt x="-368" y="18731"/>
                  <a:pt x="1105" y="20419"/>
                </a:cubicBezTo>
                <a:cubicBezTo>
                  <a:pt x="1923" y="21094"/>
                  <a:pt x="2905" y="21600"/>
                  <a:pt x="4050" y="21600"/>
                </a:cubicBezTo>
                <a:cubicBezTo>
                  <a:pt x="5032" y="21600"/>
                  <a:pt x="6014" y="21094"/>
                  <a:pt x="6832" y="20419"/>
                </a:cubicBezTo>
                <a:cubicBezTo>
                  <a:pt x="9450" y="17719"/>
                  <a:pt x="9450" y="17719"/>
                  <a:pt x="9450" y="17719"/>
                </a:cubicBezTo>
                <a:cubicBezTo>
                  <a:pt x="10759" y="16200"/>
                  <a:pt x="10923" y="13838"/>
                  <a:pt x="9777" y="12319"/>
                </a:cubicBezTo>
                <a:cubicBezTo>
                  <a:pt x="9614" y="12150"/>
                  <a:pt x="9614" y="12150"/>
                  <a:pt x="9614" y="12150"/>
                </a:cubicBezTo>
                <a:cubicBezTo>
                  <a:pt x="11741" y="9956"/>
                  <a:pt x="11741" y="9956"/>
                  <a:pt x="11741" y="9956"/>
                </a:cubicBezTo>
                <a:cubicBezTo>
                  <a:pt x="11905" y="10125"/>
                  <a:pt x="11905" y="10125"/>
                  <a:pt x="11905" y="10125"/>
                </a:cubicBezTo>
                <a:cubicBezTo>
                  <a:pt x="12559" y="10631"/>
                  <a:pt x="13377" y="10969"/>
                  <a:pt x="14359" y="10969"/>
                </a:cubicBezTo>
                <a:cubicBezTo>
                  <a:pt x="15341" y="10969"/>
                  <a:pt x="16323" y="10462"/>
                  <a:pt x="17141" y="9619"/>
                </a:cubicBezTo>
                <a:cubicBezTo>
                  <a:pt x="19759" y="7087"/>
                  <a:pt x="19759" y="7087"/>
                  <a:pt x="19759" y="7087"/>
                </a:cubicBezTo>
                <a:cubicBezTo>
                  <a:pt x="21232" y="5400"/>
                  <a:pt x="21232" y="2700"/>
                  <a:pt x="19759" y="1181"/>
                </a:cubicBezTo>
                <a:close/>
                <a:moveTo>
                  <a:pt x="9777" y="14681"/>
                </a:moveTo>
                <a:cubicBezTo>
                  <a:pt x="9777" y="15694"/>
                  <a:pt x="9450" y="16538"/>
                  <a:pt x="8796" y="17213"/>
                </a:cubicBezTo>
                <a:cubicBezTo>
                  <a:pt x="6341" y="19744"/>
                  <a:pt x="6341" y="19744"/>
                  <a:pt x="6341" y="19744"/>
                </a:cubicBezTo>
                <a:cubicBezTo>
                  <a:pt x="5687" y="20419"/>
                  <a:pt x="4868" y="20756"/>
                  <a:pt x="4050" y="20756"/>
                </a:cubicBezTo>
                <a:cubicBezTo>
                  <a:pt x="3068" y="20756"/>
                  <a:pt x="2250" y="20419"/>
                  <a:pt x="1596" y="19744"/>
                </a:cubicBezTo>
                <a:cubicBezTo>
                  <a:pt x="1105" y="19238"/>
                  <a:pt x="777" y="18394"/>
                  <a:pt x="777" y="17381"/>
                </a:cubicBezTo>
                <a:cubicBezTo>
                  <a:pt x="777" y="16538"/>
                  <a:pt x="1105" y="15694"/>
                  <a:pt x="1596" y="15019"/>
                </a:cubicBezTo>
                <a:cubicBezTo>
                  <a:pt x="4214" y="12319"/>
                  <a:pt x="4214" y="12319"/>
                  <a:pt x="4214" y="12319"/>
                </a:cubicBezTo>
                <a:cubicBezTo>
                  <a:pt x="4868" y="11813"/>
                  <a:pt x="5687" y="11306"/>
                  <a:pt x="6505" y="11306"/>
                </a:cubicBezTo>
                <a:cubicBezTo>
                  <a:pt x="7159" y="11306"/>
                  <a:pt x="7814" y="11644"/>
                  <a:pt x="8305" y="11981"/>
                </a:cubicBezTo>
                <a:cubicBezTo>
                  <a:pt x="8632" y="12150"/>
                  <a:pt x="8632" y="12150"/>
                  <a:pt x="8632" y="12150"/>
                </a:cubicBezTo>
                <a:cubicBezTo>
                  <a:pt x="6341" y="14513"/>
                  <a:pt x="6341" y="14513"/>
                  <a:pt x="6341" y="14513"/>
                </a:cubicBezTo>
                <a:cubicBezTo>
                  <a:pt x="6177" y="14681"/>
                  <a:pt x="6177" y="14850"/>
                  <a:pt x="6341" y="15019"/>
                </a:cubicBezTo>
                <a:cubicBezTo>
                  <a:pt x="6505" y="15188"/>
                  <a:pt x="6668" y="15188"/>
                  <a:pt x="6832" y="15019"/>
                </a:cubicBezTo>
                <a:cubicBezTo>
                  <a:pt x="9123" y="12656"/>
                  <a:pt x="9123" y="12656"/>
                  <a:pt x="9123" y="12656"/>
                </a:cubicBezTo>
                <a:cubicBezTo>
                  <a:pt x="9287" y="12825"/>
                  <a:pt x="9287" y="12825"/>
                  <a:pt x="9287" y="12825"/>
                </a:cubicBezTo>
                <a:cubicBezTo>
                  <a:pt x="9614" y="13500"/>
                  <a:pt x="9777" y="14175"/>
                  <a:pt x="9777" y="14681"/>
                </a:cubicBezTo>
                <a:close/>
                <a:moveTo>
                  <a:pt x="19268" y="6412"/>
                </a:moveTo>
                <a:cubicBezTo>
                  <a:pt x="16650" y="9112"/>
                  <a:pt x="16650" y="9112"/>
                  <a:pt x="16650" y="9112"/>
                </a:cubicBezTo>
                <a:cubicBezTo>
                  <a:pt x="15996" y="9787"/>
                  <a:pt x="15177" y="10125"/>
                  <a:pt x="14359" y="10125"/>
                </a:cubicBezTo>
                <a:cubicBezTo>
                  <a:pt x="13705" y="10125"/>
                  <a:pt x="13050" y="9956"/>
                  <a:pt x="12559" y="9619"/>
                </a:cubicBezTo>
                <a:cubicBezTo>
                  <a:pt x="12232" y="9450"/>
                  <a:pt x="12232" y="9450"/>
                  <a:pt x="12232" y="9450"/>
                </a:cubicBezTo>
                <a:cubicBezTo>
                  <a:pt x="14523" y="7087"/>
                  <a:pt x="14523" y="7087"/>
                  <a:pt x="14523" y="7087"/>
                </a:cubicBezTo>
                <a:cubicBezTo>
                  <a:pt x="14687" y="6919"/>
                  <a:pt x="14687" y="6581"/>
                  <a:pt x="14523" y="6581"/>
                </a:cubicBezTo>
                <a:cubicBezTo>
                  <a:pt x="14359" y="6412"/>
                  <a:pt x="14196" y="6412"/>
                  <a:pt x="14032" y="6581"/>
                </a:cubicBezTo>
                <a:cubicBezTo>
                  <a:pt x="11741" y="8775"/>
                  <a:pt x="11741" y="8775"/>
                  <a:pt x="11741" y="8775"/>
                </a:cubicBezTo>
                <a:cubicBezTo>
                  <a:pt x="11577" y="8606"/>
                  <a:pt x="11577" y="8606"/>
                  <a:pt x="11577" y="8606"/>
                </a:cubicBezTo>
                <a:cubicBezTo>
                  <a:pt x="11250" y="8100"/>
                  <a:pt x="11087" y="7425"/>
                  <a:pt x="11087" y="6750"/>
                </a:cubicBezTo>
                <a:cubicBezTo>
                  <a:pt x="11087" y="5906"/>
                  <a:pt x="11414" y="5062"/>
                  <a:pt x="12068" y="4387"/>
                </a:cubicBezTo>
                <a:cubicBezTo>
                  <a:pt x="14523" y="1687"/>
                  <a:pt x="14523" y="1687"/>
                  <a:pt x="14523" y="1687"/>
                </a:cubicBezTo>
                <a:cubicBezTo>
                  <a:pt x="15177" y="1012"/>
                  <a:pt x="15996" y="675"/>
                  <a:pt x="16814" y="675"/>
                </a:cubicBezTo>
                <a:cubicBezTo>
                  <a:pt x="17796" y="675"/>
                  <a:pt x="18614" y="1012"/>
                  <a:pt x="19268" y="1687"/>
                </a:cubicBezTo>
                <a:cubicBezTo>
                  <a:pt x="19759" y="2362"/>
                  <a:pt x="20087" y="3206"/>
                  <a:pt x="20087" y="4050"/>
                </a:cubicBezTo>
                <a:cubicBezTo>
                  <a:pt x="20087" y="5062"/>
                  <a:pt x="19759" y="5906"/>
                  <a:pt x="19268" y="6412"/>
                </a:cubicBezTo>
                <a:close/>
              </a:path>
            </a:pathLst>
          </a:custGeom>
          <a:solidFill>
            <a:schemeClr val="tx1">
              <a:lumMod val="75000"/>
              <a:lumOff val="25000"/>
            </a:schemeClr>
          </a:solidFill>
          <a:ln w="12700" cap="flat">
            <a:noFill/>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sz="2000"/>
          </a:p>
        </p:txBody>
      </p:sp>
      <p:sp>
        <p:nvSpPr>
          <p:cNvPr id="374" name="object 93">
            <a:extLst>
              <a:ext uri="{FF2B5EF4-FFF2-40B4-BE49-F238E27FC236}">
                <a16:creationId xmlns:a16="http://schemas.microsoft.com/office/drawing/2014/main" id="{FAC3C941-C48E-445C-AFD8-AC7D6A22653E}"/>
              </a:ext>
            </a:extLst>
          </p:cNvPr>
          <p:cNvSpPr/>
          <p:nvPr/>
        </p:nvSpPr>
        <p:spPr>
          <a:xfrm>
            <a:off x="3185495" y="5924960"/>
            <a:ext cx="225099" cy="209763"/>
          </a:xfrm>
          <a:prstGeom prst="rect">
            <a:avLst/>
          </a:prstGeom>
          <a:blipFill>
            <a:blip r:embed="rId21"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grpSp>
        <p:nvGrpSpPr>
          <p:cNvPr id="375" name="组合 374">
            <a:extLst>
              <a:ext uri="{FF2B5EF4-FFF2-40B4-BE49-F238E27FC236}">
                <a16:creationId xmlns:a16="http://schemas.microsoft.com/office/drawing/2014/main" id="{5BBF261E-F4F2-426F-ADE0-6596FC924243}"/>
              </a:ext>
            </a:extLst>
          </p:cNvPr>
          <p:cNvGrpSpPr/>
          <p:nvPr/>
        </p:nvGrpSpPr>
        <p:grpSpPr>
          <a:xfrm>
            <a:off x="983432" y="5168154"/>
            <a:ext cx="1106784" cy="789129"/>
            <a:chOff x="862270" y="3470630"/>
            <a:chExt cx="1106784" cy="789129"/>
          </a:xfrm>
        </p:grpSpPr>
        <p:sp>
          <p:nvSpPr>
            <p:cNvPr id="477" name="TextBox 95">
              <a:extLst>
                <a:ext uri="{FF2B5EF4-FFF2-40B4-BE49-F238E27FC236}">
                  <a16:creationId xmlns:a16="http://schemas.microsoft.com/office/drawing/2014/main" id="{5761C793-A2BB-41D6-B905-366B4781C8BF}"/>
                </a:ext>
              </a:extLst>
            </p:cNvPr>
            <p:cNvSpPr txBox="1"/>
            <p:nvPr/>
          </p:nvSpPr>
          <p:spPr>
            <a:xfrm>
              <a:off x="862270" y="3921205"/>
              <a:ext cx="1106784"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800" dirty="0">
                  <a:latin typeface="微软雅黑" panose="020B0503020204020204" pitchFamily="34" charset="-122"/>
                  <a:ea typeface="微软雅黑" panose="020B0503020204020204" pitchFamily="34" charset="-122"/>
                </a:rPr>
                <a:t>公众号</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小程序</a:t>
              </a:r>
              <a:endParaRPr lang="en-US" altLang="zh-CN" sz="800"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（居住信息采集录入）</a:t>
              </a:r>
              <a:endParaRPr lang="en-US" altLang="zh-CN" sz="800" dirty="0">
                <a:latin typeface="微软雅黑" panose="020B0503020204020204" pitchFamily="34" charset="-122"/>
                <a:ea typeface="微软雅黑" panose="020B0503020204020204" pitchFamily="34" charset="-122"/>
              </a:endParaRPr>
            </a:p>
          </p:txBody>
        </p:sp>
        <p:grpSp>
          <p:nvGrpSpPr>
            <p:cNvPr id="478" name="组合 477">
              <a:extLst>
                <a:ext uri="{FF2B5EF4-FFF2-40B4-BE49-F238E27FC236}">
                  <a16:creationId xmlns:a16="http://schemas.microsoft.com/office/drawing/2014/main" id="{11455BD5-CC03-4FE2-8B4B-03065B8072BB}"/>
                </a:ext>
              </a:extLst>
            </p:cNvPr>
            <p:cNvGrpSpPr/>
            <p:nvPr/>
          </p:nvGrpSpPr>
          <p:grpSpPr>
            <a:xfrm>
              <a:off x="1218163" y="3470630"/>
              <a:ext cx="383295" cy="464534"/>
              <a:chOff x="968842" y="5650066"/>
              <a:chExt cx="605758" cy="734148"/>
            </a:xfrm>
          </p:grpSpPr>
          <p:sp>
            <p:nvSpPr>
              <p:cNvPr id="479" name="object 30">
                <a:extLst>
                  <a:ext uri="{FF2B5EF4-FFF2-40B4-BE49-F238E27FC236}">
                    <a16:creationId xmlns:a16="http://schemas.microsoft.com/office/drawing/2014/main" id="{37E0DCC2-81E5-497A-BA62-4E007D155A79}"/>
                  </a:ext>
                </a:extLst>
              </p:cNvPr>
              <p:cNvSpPr/>
              <p:nvPr/>
            </p:nvSpPr>
            <p:spPr>
              <a:xfrm>
                <a:off x="968842" y="5650066"/>
                <a:ext cx="605758" cy="734148"/>
              </a:xfrm>
              <a:prstGeom prst="rect">
                <a:avLst/>
              </a:prstGeom>
              <a:blipFill>
                <a:blip r:embed="rId19"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0" name="object 2">
                <a:extLst>
                  <a:ext uri="{FF2B5EF4-FFF2-40B4-BE49-F238E27FC236}">
                    <a16:creationId xmlns:a16="http://schemas.microsoft.com/office/drawing/2014/main" id="{54CA9A8A-23E5-44B5-8506-CCE7D87010FC}"/>
                  </a:ext>
                </a:extLst>
              </p:cNvPr>
              <p:cNvSpPr/>
              <p:nvPr/>
            </p:nvSpPr>
            <p:spPr>
              <a:xfrm>
                <a:off x="1202739" y="5676891"/>
                <a:ext cx="296514" cy="626795"/>
              </a:xfrm>
              <a:prstGeom prst="rect">
                <a:avLst/>
              </a:prstGeom>
              <a:blipFill>
                <a:blip r:embed="rId20"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sp>
        <p:nvSpPr>
          <p:cNvPr id="376" name="Shape 24314">
            <a:extLst>
              <a:ext uri="{FF2B5EF4-FFF2-40B4-BE49-F238E27FC236}">
                <a16:creationId xmlns:a16="http://schemas.microsoft.com/office/drawing/2014/main" id="{231FFEF3-B804-437D-B6F8-C63B99ADF908}"/>
              </a:ext>
            </a:extLst>
          </p:cNvPr>
          <p:cNvSpPr/>
          <p:nvPr/>
        </p:nvSpPr>
        <p:spPr>
          <a:xfrm>
            <a:off x="1648331" y="5945265"/>
            <a:ext cx="143926" cy="144708"/>
          </a:xfrm>
          <a:custGeom>
            <a:avLst/>
            <a:gdLst/>
            <a:ahLst/>
            <a:cxnLst>
              <a:cxn ang="0">
                <a:pos x="wd2" y="hd2"/>
              </a:cxn>
              <a:cxn ang="5400000">
                <a:pos x="wd2" y="hd2"/>
              </a:cxn>
              <a:cxn ang="10800000">
                <a:pos x="wd2" y="hd2"/>
              </a:cxn>
              <a:cxn ang="16200000">
                <a:pos x="wd2" y="hd2"/>
              </a:cxn>
            </a:cxnLst>
            <a:rect l="0" t="0" r="r" b="b"/>
            <a:pathLst>
              <a:path w="20864" h="21600" extrusionOk="0">
                <a:moveTo>
                  <a:pt x="19759" y="1181"/>
                </a:moveTo>
                <a:cubicBezTo>
                  <a:pt x="18941" y="337"/>
                  <a:pt x="17959" y="0"/>
                  <a:pt x="16814" y="0"/>
                </a:cubicBezTo>
                <a:cubicBezTo>
                  <a:pt x="15832" y="0"/>
                  <a:pt x="14850" y="337"/>
                  <a:pt x="14032" y="1181"/>
                </a:cubicBezTo>
                <a:cubicBezTo>
                  <a:pt x="11414" y="3881"/>
                  <a:pt x="11414" y="3881"/>
                  <a:pt x="11414" y="3881"/>
                </a:cubicBezTo>
                <a:cubicBezTo>
                  <a:pt x="10105" y="5231"/>
                  <a:pt x="9941" y="7594"/>
                  <a:pt x="11087" y="9281"/>
                </a:cubicBezTo>
                <a:cubicBezTo>
                  <a:pt x="11250" y="9450"/>
                  <a:pt x="11250" y="9450"/>
                  <a:pt x="11250" y="9450"/>
                </a:cubicBezTo>
                <a:cubicBezTo>
                  <a:pt x="9123" y="11644"/>
                  <a:pt x="9123" y="11644"/>
                  <a:pt x="9123" y="11644"/>
                </a:cubicBezTo>
                <a:cubicBezTo>
                  <a:pt x="8959" y="11475"/>
                  <a:pt x="8959" y="11475"/>
                  <a:pt x="8959" y="11475"/>
                </a:cubicBezTo>
                <a:cubicBezTo>
                  <a:pt x="8305" y="10969"/>
                  <a:pt x="7487" y="10631"/>
                  <a:pt x="6505" y="10631"/>
                </a:cubicBezTo>
                <a:cubicBezTo>
                  <a:pt x="5523" y="10631"/>
                  <a:pt x="4541" y="10969"/>
                  <a:pt x="3723" y="11813"/>
                </a:cubicBezTo>
                <a:cubicBezTo>
                  <a:pt x="1105" y="14513"/>
                  <a:pt x="1105" y="14513"/>
                  <a:pt x="1105" y="14513"/>
                </a:cubicBezTo>
                <a:cubicBezTo>
                  <a:pt x="-368" y="16031"/>
                  <a:pt x="-368" y="18731"/>
                  <a:pt x="1105" y="20419"/>
                </a:cubicBezTo>
                <a:cubicBezTo>
                  <a:pt x="1923" y="21094"/>
                  <a:pt x="2905" y="21600"/>
                  <a:pt x="4050" y="21600"/>
                </a:cubicBezTo>
                <a:cubicBezTo>
                  <a:pt x="5032" y="21600"/>
                  <a:pt x="6014" y="21094"/>
                  <a:pt x="6832" y="20419"/>
                </a:cubicBezTo>
                <a:cubicBezTo>
                  <a:pt x="9450" y="17719"/>
                  <a:pt x="9450" y="17719"/>
                  <a:pt x="9450" y="17719"/>
                </a:cubicBezTo>
                <a:cubicBezTo>
                  <a:pt x="10759" y="16200"/>
                  <a:pt x="10923" y="13838"/>
                  <a:pt x="9777" y="12319"/>
                </a:cubicBezTo>
                <a:cubicBezTo>
                  <a:pt x="9614" y="12150"/>
                  <a:pt x="9614" y="12150"/>
                  <a:pt x="9614" y="12150"/>
                </a:cubicBezTo>
                <a:cubicBezTo>
                  <a:pt x="11741" y="9956"/>
                  <a:pt x="11741" y="9956"/>
                  <a:pt x="11741" y="9956"/>
                </a:cubicBezTo>
                <a:cubicBezTo>
                  <a:pt x="11905" y="10125"/>
                  <a:pt x="11905" y="10125"/>
                  <a:pt x="11905" y="10125"/>
                </a:cubicBezTo>
                <a:cubicBezTo>
                  <a:pt x="12559" y="10631"/>
                  <a:pt x="13377" y="10969"/>
                  <a:pt x="14359" y="10969"/>
                </a:cubicBezTo>
                <a:cubicBezTo>
                  <a:pt x="15341" y="10969"/>
                  <a:pt x="16323" y="10462"/>
                  <a:pt x="17141" y="9619"/>
                </a:cubicBezTo>
                <a:cubicBezTo>
                  <a:pt x="19759" y="7087"/>
                  <a:pt x="19759" y="7087"/>
                  <a:pt x="19759" y="7087"/>
                </a:cubicBezTo>
                <a:cubicBezTo>
                  <a:pt x="21232" y="5400"/>
                  <a:pt x="21232" y="2700"/>
                  <a:pt x="19759" y="1181"/>
                </a:cubicBezTo>
                <a:close/>
                <a:moveTo>
                  <a:pt x="9777" y="14681"/>
                </a:moveTo>
                <a:cubicBezTo>
                  <a:pt x="9777" y="15694"/>
                  <a:pt x="9450" y="16538"/>
                  <a:pt x="8796" y="17213"/>
                </a:cubicBezTo>
                <a:cubicBezTo>
                  <a:pt x="6341" y="19744"/>
                  <a:pt x="6341" y="19744"/>
                  <a:pt x="6341" y="19744"/>
                </a:cubicBezTo>
                <a:cubicBezTo>
                  <a:pt x="5687" y="20419"/>
                  <a:pt x="4868" y="20756"/>
                  <a:pt x="4050" y="20756"/>
                </a:cubicBezTo>
                <a:cubicBezTo>
                  <a:pt x="3068" y="20756"/>
                  <a:pt x="2250" y="20419"/>
                  <a:pt x="1596" y="19744"/>
                </a:cubicBezTo>
                <a:cubicBezTo>
                  <a:pt x="1105" y="19238"/>
                  <a:pt x="777" y="18394"/>
                  <a:pt x="777" y="17381"/>
                </a:cubicBezTo>
                <a:cubicBezTo>
                  <a:pt x="777" y="16538"/>
                  <a:pt x="1105" y="15694"/>
                  <a:pt x="1596" y="15019"/>
                </a:cubicBezTo>
                <a:cubicBezTo>
                  <a:pt x="4214" y="12319"/>
                  <a:pt x="4214" y="12319"/>
                  <a:pt x="4214" y="12319"/>
                </a:cubicBezTo>
                <a:cubicBezTo>
                  <a:pt x="4868" y="11813"/>
                  <a:pt x="5687" y="11306"/>
                  <a:pt x="6505" y="11306"/>
                </a:cubicBezTo>
                <a:cubicBezTo>
                  <a:pt x="7159" y="11306"/>
                  <a:pt x="7814" y="11644"/>
                  <a:pt x="8305" y="11981"/>
                </a:cubicBezTo>
                <a:cubicBezTo>
                  <a:pt x="8632" y="12150"/>
                  <a:pt x="8632" y="12150"/>
                  <a:pt x="8632" y="12150"/>
                </a:cubicBezTo>
                <a:cubicBezTo>
                  <a:pt x="6341" y="14513"/>
                  <a:pt x="6341" y="14513"/>
                  <a:pt x="6341" y="14513"/>
                </a:cubicBezTo>
                <a:cubicBezTo>
                  <a:pt x="6177" y="14681"/>
                  <a:pt x="6177" y="14850"/>
                  <a:pt x="6341" y="15019"/>
                </a:cubicBezTo>
                <a:cubicBezTo>
                  <a:pt x="6505" y="15188"/>
                  <a:pt x="6668" y="15188"/>
                  <a:pt x="6832" y="15019"/>
                </a:cubicBezTo>
                <a:cubicBezTo>
                  <a:pt x="9123" y="12656"/>
                  <a:pt x="9123" y="12656"/>
                  <a:pt x="9123" y="12656"/>
                </a:cubicBezTo>
                <a:cubicBezTo>
                  <a:pt x="9287" y="12825"/>
                  <a:pt x="9287" y="12825"/>
                  <a:pt x="9287" y="12825"/>
                </a:cubicBezTo>
                <a:cubicBezTo>
                  <a:pt x="9614" y="13500"/>
                  <a:pt x="9777" y="14175"/>
                  <a:pt x="9777" y="14681"/>
                </a:cubicBezTo>
                <a:close/>
                <a:moveTo>
                  <a:pt x="19268" y="6412"/>
                </a:moveTo>
                <a:cubicBezTo>
                  <a:pt x="16650" y="9112"/>
                  <a:pt x="16650" y="9112"/>
                  <a:pt x="16650" y="9112"/>
                </a:cubicBezTo>
                <a:cubicBezTo>
                  <a:pt x="15996" y="9787"/>
                  <a:pt x="15177" y="10125"/>
                  <a:pt x="14359" y="10125"/>
                </a:cubicBezTo>
                <a:cubicBezTo>
                  <a:pt x="13705" y="10125"/>
                  <a:pt x="13050" y="9956"/>
                  <a:pt x="12559" y="9619"/>
                </a:cubicBezTo>
                <a:cubicBezTo>
                  <a:pt x="12232" y="9450"/>
                  <a:pt x="12232" y="9450"/>
                  <a:pt x="12232" y="9450"/>
                </a:cubicBezTo>
                <a:cubicBezTo>
                  <a:pt x="14523" y="7087"/>
                  <a:pt x="14523" y="7087"/>
                  <a:pt x="14523" y="7087"/>
                </a:cubicBezTo>
                <a:cubicBezTo>
                  <a:pt x="14687" y="6919"/>
                  <a:pt x="14687" y="6581"/>
                  <a:pt x="14523" y="6581"/>
                </a:cubicBezTo>
                <a:cubicBezTo>
                  <a:pt x="14359" y="6412"/>
                  <a:pt x="14196" y="6412"/>
                  <a:pt x="14032" y="6581"/>
                </a:cubicBezTo>
                <a:cubicBezTo>
                  <a:pt x="11741" y="8775"/>
                  <a:pt x="11741" y="8775"/>
                  <a:pt x="11741" y="8775"/>
                </a:cubicBezTo>
                <a:cubicBezTo>
                  <a:pt x="11577" y="8606"/>
                  <a:pt x="11577" y="8606"/>
                  <a:pt x="11577" y="8606"/>
                </a:cubicBezTo>
                <a:cubicBezTo>
                  <a:pt x="11250" y="8100"/>
                  <a:pt x="11087" y="7425"/>
                  <a:pt x="11087" y="6750"/>
                </a:cubicBezTo>
                <a:cubicBezTo>
                  <a:pt x="11087" y="5906"/>
                  <a:pt x="11414" y="5062"/>
                  <a:pt x="12068" y="4387"/>
                </a:cubicBezTo>
                <a:cubicBezTo>
                  <a:pt x="14523" y="1687"/>
                  <a:pt x="14523" y="1687"/>
                  <a:pt x="14523" y="1687"/>
                </a:cubicBezTo>
                <a:cubicBezTo>
                  <a:pt x="15177" y="1012"/>
                  <a:pt x="15996" y="675"/>
                  <a:pt x="16814" y="675"/>
                </a:cubicBezTo>
                <a:cubicBezTo>
                  <a:pt x="17796" y="675"/>
                  <a:pt x="18614" y="1012"/>
                  <a:pt x="19268" y="1687"/>
                </a:cubicBezTo>
                <a:cubicBezTo>
                  <a:pt x="19759" y="2362"/>
                  <a:pt x="20087" y="3206"/>
                  <a:pt x="20087" y="4050"/>
                </a:cubicBezTo>
                <a:cubicBezTo>
                  <a:pt x="20087" y="5062"/>
                  <a:pt x="19759" y="5906"/>
                  <a:pt x="19268" y="6412"/>
                </a:cubicBezTo>
                <a:close/>
              </a:path>
            </a:pathLst>
          </a:custGeom>
          <a:solidFill>
            <a:schemeClr val="tx1">
              <a:lumMod val="75000"/>
              <a:lumOff val="25000"/>
            </a:schemeClr>
          </a:solidFill>
          <a:ln w="12700" cap="flat">
            <a:noFill/>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sz="2000"/>
          </a:p>
        </p:txBody>
      </p:sp>
      <p:sp>
        <p:nvSpPr>
          <p:cNvPr id="377" name="object 93">
            <a:extLst>
              <a:ext uri="{FF2B5EF4-FFF2-40B4-BE49-F238E27FC236}">
                <a16:creationId xmlns:a16="http://schemas.microsoft.com/office/drawing/2014/main" id="{4FDD0BCA-78B2-42C6-9001-5774626315E1}"/>
              </a:ext>
            </a:extLst>
          </p:cNvPr>
          <p:cNvSpPr/>
          <p:nvPr/>
        </p:nvSpPr>
        <p:spPr>
          <a:xfrm>
            <a:off x="1379398" y="5926326"/>
            <a:ext cx="225099" cy="209763"/>
          </a:xfrm>
          <a:prstGeom prst="rect">
            <a:avLst/>
          </a:prstGeom>
          <a:blipFill>
            <a:blip r:embed="rId21" cstate="print"/>
            <a:stretch>
              <a:fillRect/>
            </a:stretch>
          </a:blip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000"/>
          </a:p>
        </p:txBody>
      </p:sp>
      <p:grpSp>
        <p:nvGrpSpPr>
          <p:cNvPr id="378" name="组合 377">
            <a:extLst>
              <a:ext uri="{FF2B5EF4-FFF2-40B4-BE49-F238E27FC236}">
                <a16:creationId xmlns:a16="http://schemas.microsoft.com/office/drawing/2014/main" id="{D24F06F0-86F1-4AF6-A439-6EB8695A7F1E}"/>
              </a:ext>
            </a:extLst>
          </p:cNvPr>
          <p:cNvGrpSpPr/>
          <p:nvPr/>
        </p:nvGrpSpPr>
        <p:grpSpPr>
          <a:xfrm>
            <a:off x="1823077" y="4448074"/>
            <a:ext cx="1046758" cy="582820"/>
            <a:chOff x="497131" y="3613174"/>
            <a:chExt cx="1046758" cy="582820"/>
          </a:xfrm>
        </p:grpSpPr>
        <p:grpSp>
          <p:nvGrpSpPr>
            <p:cNvPr id="465" name="组合 464">
              <a:extLst>
                <a:ext uri="{FF2B5EF4-FFF2-40B4-BE49-F238E27FC236}">
                  <a16:creationId xmlns:a16="http://schemas.microsoft.com/office/drawing/2014/main" id="{42717E6C-CC71-494C-A872-683CC897B90B}"/>
                </a:ext>
              </a:extLst>
            </p:cNvPr>
            <p:cNvGrpSpPr/>
            <p:nvPr/>
          </p:nvGrpSpPr>
          <p:grpSpPr>
            <a:xfrm>
              <a:off x="497131" y="3613174"/>
              <a:ext cx="1046758" cy="582820"/>
              <a:chOff x="10339270" y="5054168"/>
              <a:chExt cx="1122891" cy="505452"/>
            </a:xfrm>
          </p:grpSpPr>
          <p:pic>
            <p:nvPicPr>
              <p:cNvPr id="475" name="Picture 38" descr="网云">
                <a:extLst>
                  <a:ext uri="{FF2B5EF4-FFF2-40B4-BE49-F238E27FC236}">
                    <a16:creationId xmlns:a16="http://schemas.microsoft.com/office/drawing/2014/main" id="{BA364B80-2829-4DBC-A1AA-A02C054940B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rot="20677400">
                <a:off x="10339270" y="5054168"/>
                <a:ext cx="1122891" cy="50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6" name="文本框 372">
                <a:extLst>
                  <a:ext uri="{FF2B5EF4-FFF2-40B4-BE49-F238E27FC236}">
                    <a16:creationId xmlns:a16="http://schemas.microsoft.com/office/drawing/2014/main" id="{437E26DF-C8EB-43B4-ADA6-8FC22E1790BB}"/>
                  </a:ext>
                </a:extLst>
              </p:cNvPr>
              <p:cNvSpPr txBox="1"/>
              <p:nvPr/>
            </p:nvSpPr>
            <p:spPr>
              <a:xfrm>
                <a:off x="10501061" y="5128569"/>
                <a:ext cx="929729" cy="2616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1100" b="1" dirty="0">
                    <a:solidFill>
                      <a:schemeClr val="bg1"/>
                    </a:solidFill>
                    <a:latin typeface="微软雅黑" panose="020B0503020204020204" pitchFamily="34" charset="-122"/>
                    <a:ea typeface="微软雅黑" panose="020B0503020204020204" pitchFamily="34" charset="-122"/>
                    <a:cs typeface="Microsoft YaHei" charset="0"/>
                  </a:rPr>
                  <a:t>互联网</a:t>
                </a:r>
              </a:p>
            </p:txBody>
          </p:sp>
        </p:grpSp>
        <p:grpSp>
          <p:nvGrpSpPr>
            <p:cNvPr id="466" name="Group 4776">
              <a:extLst>
                <a:ext uri="{FF2B5EF4-FFF2-40B4-BE49-F238E27FC236}">
                  <a16:creationId xmlns:a16="http://schemas.microsoft.com/office/drawing/2014/main" id="{F56A111A-0DA4-43D2-9277-CE94FA3B21B0}"/>
                </a:ext>
              </a:extLst>
            </p:cNvPr>
            <p:cNvGrpSpPr/>
            <p:nvPr/>
          </p:nvGrpSpPr>
          <p:grpSpPr>
            <a:xfrm>
              <a:off x="1153003" y="3918973"/>
              <a:ext cx="152490" cy="206437"/>
              <a:chOff x="-1" y="-1"/>
              <a:chExt cx="273388" cy="299968"/>
            </a:xfrm>
            <a:solidFill>
              <a:schemeClr val="bg1"/>
            </a:solidFill>
          </p:grpSpPr>
          <p:sp>
            <p:nvSpPr>
              <p:cNvPr id="467" name="Shape 4768">
                <a:extLst>
                  <a:ext uri="{FF2B5EF4-FFF2-40B4-BE49-F238E27FC236}">
                    <a16:creationId xmlns:a16="http://schemas.microsoft.com/office/drawing/2014/main" id="{A7EDF894-8448-4F71-9B72-5020525F57E4}"/>
                  </a:ext>
                </a:extLst>
              </p:cNvPr>
              <p:cNvSpPr/>
              <p:nvPr/>
            </p:nvSpPr>
            <p:spPr>
              <a:xfrm>
                <a:off x="172132" y="-1"/>
                <a:ext cx="101255" cy="191119"/>
              </a:xfrm>
              <a:custGeom>
                <a:avLst/>
                <a:gdLst/>
                <a:ahLst/>
                <a:cxnLst>
                  <a:cxn ang="0">
                    <a:pos x="wd2" y="hd2"/>
                  </a:cxn>
                  <a:cxn ang="5400000">
                    <a:pos x="wd2" y="hd2"/>
                  </a:cxn>
                  <a:cxn ang="10800000">
                    <a:pos x="wd2" y="hd2"/>
                  </a:cxn>
                  <a:cxn ang="16200000">
                    <a:pos x="wd2" y="hd2"/>
                  </a:cxn>
                </a:cxnLst>
                <a:rect l="0" t="0" r="r" b="b"/>
                <a:pathLst>
                  <a:path w="21600" h="21600" extrusionOk="0">
                    <a:moveTo>
                      <a:pt x="1714" y="0"/>
                    </a:moveTo>
                    <a:cubicBezTo>
                      <a:pt x="1371" y="0"/>
                      <a:pt x="686" y="0"/>
                      <a:pt x="0" y="0"/>
                    </a:cubicBezTo>
                    <a:cubicBezTo>
                      <a:pt x="10286" y="545"/>
                      <a:pt x="18514" y="5082"/>
                      <a:pt x="18514" y="10891"/>
                    </a:cubicBezTo>
                    <a:cubicBezTo>
                      <a:pt x="18514" y="16518"/>
                      <a:pt x="10286" y="21055"/>
                      <a:pt x="0" y="21600"/>
                    </a:cubicBezTo>
                    <a:cubicBezTo>
                      <a:pt x="686" y="21600"/>
                      <a:pt x="1371" y="21600"/>
                      <a:pt x="1714" y="21600"/>
                    </a:cubicBezTo>
                    <a:cubicBezTo>
                      <a:pt x="12686" y="21600"/>
                      <a:pt x="21600" y="16699"/>
                      <a:pt x="21600" y="10891"/>
                    </a:cubicBezTo>
                    <a:cubicBezTo>
                      <a:pt x="21600" y="4901"/>
                      <a:pt x="12686" y="0"/>
                      <a:pt x="1714" y="0"/>
                    </a:cubicBezTo>
                    <a:close/>
                  </a:path>
                </a:pathLst>
              </a:custGeom>
              <a:grpFill/>
              <a:ln w="12700" cap="flat">
                <a:noFill/>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468" name="Shape 4769">
                <a:extLst>
                  <a:ext uri="{FF2B5EF4-FFF2-40B4-BE49-F238E27FC236}">
                    <a16:creationId xmlns:a16="http://schemas.microsoft.com/office/drawing/2014/main" id="{6B48A90D-1361-4DA2-9EF4-2436DDD952D9}"/>
                  </a:ext>
                </a:extLst>
              </p:cNvPr>
              <p:cNvSpPr/>
              <p:nvPr/>
            </p:nvSpPr>
            <p:spPr>
              <a:xfrm>
                <a:off x="162006" y="26579"/>
                <a:ext cx="74677" cy="139226"/>
              </a:xfrm>
              <a:custGeom>
                <a:avLst/>
                <a:gdLst/>
                <a:ahLst/>
                <a:cxnLst>
                  <a:cxn ang="0">
                    <a:pos x="wd2" y="hd2"/>
                  </a:cxn>
                  <a:cxn ang="5400000">
                    <a:pos x="wd2" y="hd2"/>
                  </a:cxn>
                  <a:cxn ang="10800000">
                    <a:pos x="wd2" y="hd2"/>
                  </a:cxn>
                  <a:cxn ang="16200000">
                    <a:pos x="wd2" y="hd2"/>
                  </a:cxn>
                </a:cxnLst>
                <a:rect l="0" t="0" r="r" b="b"/>
                <a:pathLst>
                  <a:path w="21600" h="21600" extrusionOk="0">
                    <a:moveTo>
                      <a:pt x="1878" y="0"/>
                    </a:moveTo>
                    <a:cubicBezTo>
                      <a:pt x="939" y="0"/>
                      <a:pt x="470" y="0"/>
                      <a:pt x="0" y="0"/>
                    </a:cubicBezTo>
                    <a:cubicBezTo>
                      <a:pt x="10330" y="497"/>
                      <a:pt x="18313" y="5214"/>
                      <a:pt x="18313" y="10924"/>
                    </a:cubicBezTo>
                    <a:cubicBezTo>
                      <a:pt x="18313" y="16386"/>
                      <a:pt x="10330" y="21103"/>
                      <a:pt x="0" y="21600"/>
                    </a:cubicBezTo>
                    <a:cubicBezTo>
                      <a:pt x="470" y="21600"/>
                      <a:pt x="939" y="21600"/>
                      <a:pt x="1878" y="21600"/>
                    </a:cubicBezTo>
                    <a:cubicBezTo>
                      <a:pt x="12678" y="21600"/>
                      <a:pt x="21600" y="16883"/>
                      <a:pt x="21600" y="10924"/>
                    </a:cubicBezTo>
                    <a:cubicBezTo>
                      <a:pt x="21600" y="4966"/>
                      <a:pt x="12678" y="0"/>
                      <a:pt x="1878" y="0"/>
                    </a:cubicBezTo>
                    <a:close/>
                  </a:path>
                </a:pathLst>
              </a:custGeom>
              <a:grpFill/>
              <a:ln w="12700" cap="flat">
                <a:noFill/>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469" name="Shape 4770">
                <a:extLst>
                  <a:ext uri="{FF2B5EF4-FFF2-40B4-BE49-F238E27FC236}">
                    <a16:creationId xmlns:a16="http://schemas.microsoft.com/office/drawing/2014/main" id="{A7CCEB88-346E-4E1A-B45C-10097947DB1D}"/>
                  </a:ext>
                </a:extLst>
              </p:cNvPr>
              <p:cNvSpPr/>
              <p:nvPr/>
            </p:nvSpPr>
            <p:spPr>
              <a:xfrm>
                <a:off x="162006" y="56955"/>
                <a:ext cx="41769" cy="78473"/>
              </a:xfrm>
              <a:custGeom>
                <a:avLst/>
                <a:gdLst/>
                <a:ahLst/>
                <a:cxnLst>
                  <a:cxn ang="0">
                    <a:pos x="wd2" y="hd2"/>
                  </a:cxn>
                  <a:cxn ang="5400000">
                    <a:pos x="wd2" y="hd2"/>
                  </a:cxn>
                  <a:cxn ang="10800000">
                    <a:pos x="wd2" y="hd2"/>
                  </a:cxn>
                  <a:cxn ang="16200000">
                    <a:pos x="wd2" y="hd2"/>
                  </a:cxn>
                </a:cxnLst>
                <a:rect l="0" t="0" r="r" b="b"/>
                <a:pathLst>
                  <a:path w="21600" h="21600" extrusionOk="0">
                    <a:moveTo>
                      <a:pt x="1662" y="0"/>
                    </a:moveTo>
                    <a:cubicBezTo>
                      <a:pt x="831" y="0"/>
                      <a:pt x="831" y="0"/>
                      <a:pt x="0" y="0"/>
                    </a:cubicBezTo>
                    <a:cubicBezTo>
                      <a:pt x="9969" y="441"/>
                      <a:pt x="18277" y="5290"/>
                      <a:pt x="18277" y="11020"/>
                    </a:cubicBezTo>
                    <a:cubicBezTo>
                      <a:pt x="18277" y="16310"/>
                      <a:pt x="9969" y="21159"/>
                      <a:pt x="0" y="21600"/>
                    </a:cubicBezTo>
                    <a:cubicBezTo>
                      <a:pt x="831" y="21600"/>
                      <a:pt x="831" y="21600"/>
                      <a:pt x="1662" y="21600"/>
                    </a:cubicBezTo>
                    <a:cubicBezTo>
                      <a:pt x="12462" y="21600"/>
                      <a:pt x="21600" y="16751"/>
                      <a:pt x="21600" y="11020"/>
                    </a:cubicBezTo>
                    <a:cubicBezTo>
                      <a:pt x="21600" y="4849"/>
                      <a:pt x="12462" y="0"/>
                      <a:pt x="1662" y="0"/>
                    </a:cubicBezTo>
                    <a:close/>
                  </a:path>
                </a:pathLst>
              </a:custGeom>
              <a:grpFill/>
              <a:ln w="12700" cap="flat">
                <a:noFill/>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470" name="Shape 4771">
                <a:extLst>
                  <a:ext uri="{FF2B5EF4-FFF2-40B4-BE49-F238E27FC236}">
                    <a16:creationId xmlns:a16="http://schemas.microsoft.com/office/drawing/2014/main" id="{20B9510F-649C-4530-B193-D6FD34B773A2}"/>
                  </a:ext>
                </a:extLst>
              </p:cNvPr>
              <p:cNvSpPr/>
              <p:nvPr/>
            </p:nvSpPr>
            <p:spPr>
              <a:xfrm>
                <a:off x="-1" y="-1"/>
                <a:ext cx="101256" cy="191119"/>
              </a:xfrm>
              <a:custGeom>
                <a:avLst/>
                <a:gdLst/>
                <a:ahLst/>
                <a:cxnLst>
                  <a:cxn ang="0">
                    <a:pos x="wd2" y="hd2"/>
                  </a:cxn>
                  <a:cxn ang="5400000">
                    <a:pos x="wd2" y="hd2"/>
                  </a:cxn>
                  <a:cxn ang="10800000">
                    <a:pos x="wd2" y="hd2"/>
                  </a:cxn>
                  <a:cxn ang="16200000">
                    <a:pos x="wd2" y="hd2"/>
                  </a:cxn>
                </a:cxnLst>
                <a:rect l="0" t="0" r="r" b="b"/>
                <a:pathLst>
                  <a:path w="21600" h="21600" extrusionOk="0">
                    <a:moveTo>
                      <a:pt x="19886" y="21600"/>
                    </a:moveTo>
                    <a:cubicBezTo>
                      <a:pt x="20571" y="21600"/>
                      <a:pt x="20914" y="21600"/>
                      <a:pt x="21600" y="21600"/>
                    </a:cubicBezTo>
                    <a:cubicBezTo>
                      <a:pt x="11314" y="21055"/>
                      <a:pt x="3086" y="16518"/>
                      <a:pt x="3086" y="10891"/>
                    </a:cubicBezTo>
                    <a:cubicBezTo>
                      <a:pt x="3086" y="5082"/>
                      <a:pt x="11314" y="545"/>
                      <a:pt x="21600" y="0"/>
                    </a:cubicBezTo>
                    <a:cubicBezTo>
                      <a:pt x="20914" y="0"/>
                      <a:pt x="20571" y="0"/>
                      <a:pt x="19886" y="0"/>
                    </a:cubicBezTo>
                    <a:cubicBezTo>
                      <a:pt x="8914" y="0"/>
                      <a:pt x="0" y="4901"/>
                      <a:pt x="0" y="10891"/>
                    </a:cubicBezTo>
                    <a:cubicBezTo>
                      <a:pt x="0" y="16699"/>
                      <a:pt x="8914" y="21600"/>
                      <a:pt x="19886" y="21600"/>
                    </a:cubicBezTo>
                    <a:close/>
                  </a:path>
                </a:pathLst>
              </a:custGeom>
              <a:grpFill/>
              <a:ln w="12700" cap="flat">
                <a:noFill/>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471" name="Shape 4772">
                <a:extLst>
                  <a:ext uri="{FF2B5EF4-FFF2-40B4-BE49-F238E27FC236}">
                    <a16:creationId xmlns:a16="http://schemas.microsoft.com/office/drawing/2014/main" id="{B9776AC1-84F5-43B4-8587-26DA4B7C65F5}"/>
                  </a:ext>
                </a:extLst>
              </p:cNvPr>
              <p:cNvSpPr/>
              <p:nvPr/>
            </p:nvSpPr>
            <p:spPr>
              <a:xfrm>
                <a:off x="37970" y="26578"/>
                <a:ext cx="73410" cy="139226"/>
              </a:xfrm>
              <a:custGeom>
                <a:avLst/>
                <a:gdLst/>
                <a:ahLst/>
                <a:cxnLst>
                  <a:cxn ang="0">
                    <a:pos x="wd2" y="hd2"/>
                  </a:cxn>
                  <a:cxn ang="5400000">
                    <a:pos x="wd2" y="hd2"/>
                  </a:cxn>
                  <a:cxn ang="10800000">
                    <a:pos x="wd2" y="hd2"/>
                  </a:cxn>
                  <a:cxn ang="16200000">
                    <a:pos x="wd2" y="hd2"/>
                  </a:cxn>
                </a:cxnLst>
                <a:rect l="0" t="0" r="r" b="b"/>
                <a:pathLst>
                  <a:path w="21600" h="21600" extrusionOk="0">
                    <a:moveTo>
                      <a:pt x="19722" y="21600"/>
                    </a:moveTo>
                    <a:cubicBezTo>
                      <a:pt x="20661" y="21600"/>
                      <a:pt x="21130" y="21600"/>
                      <a:pt x="21600" y="21600"/>
                    </a:cubicBezTo>
                    <a:cubicBezTo>
                      <a:pt x="11270" y="21103"/>
                      <a:pt x="3287" y="16386"/>
                      <a:pt x="3287" y="10924"/>
                    </a:cubicBezTo>
                    <a:cubicBezTo>
                      <a:pt x="3287" y="5214"/>
                      <a:pt x="11270" y="497"/>
                      <a:pt x="21600" y="0"/>
                    </a:cubicBezTo>
                    <a:cubicBezTo>
                      <a:pt x="21130" y="0"/>
                      <a:pt x="20661" y="0"/>
                      <a:pt x="19722" y="0"/>
                    </a:cubicBezTo>
                    <a:cubicBezTo>
                      <a:pt x="8922" y="0"/>
                      <a:pt x="0" y="4966"/>
                      <a:pt x="0" y="10924"/>
                    </a:cubicBezTo>
                    <a:cubicBezTo>
                      <a:pt x="0" y="16883"/>
                      <a:pt x="8922" y="21600"/>
                      <a:pt x="19722" y="21600"/>
                    </a:cubicBezTo>
                    <a:close/>
                  </a:path>
                </a:pathLst>
              </a:custGeom>
              <a:grpFill/>
              <a:ln w="12700" cap="flat">
                <a:noFill/>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472" name="Shape 4773">
                <a:extLst>
                  <a:ext uri="{FF2B5EF4-FFF2-40B4-BE49-F238E27FC236}">
                    <a16:creationId xmlns:a16="http://schemas.microsoft.com/office/drawing/2014/main" id="{BC3CEA1C-B62C-45BA-9685-1C819E0892AB}"/>
                  </a:ext>
                </a:extLst>
              </p:cNvPr>
              <p:cNvSpPr/>
              <p:nvPr/>
            </p:nvSpPr>
            <p:spPr>
              <a:xfrm>
                <a:off x="69611" y="56955"/>
                <a:ext cx="41769" cy="78473"/>
              </a:xfrm>
              <a:custGeom>
                <a:avLst/>
                <a:gdLst/>
                <a:ahLst/>
                <a:cxnLst>
                  <a:cxn ang="0">
                    <a:pos x="wd2" y="hd2"/>
                  </a:cxn>
                  <a:cxn ang="5400000">
                    <a:pos x="wd2" y="hd2"/>
                  </a:cxn>
                  <a:cxn ang="10800000">
                    <a:pos x="wd2" y="hd2"/>
                  </a:cxn>
                  <a:cxn ang="16200000">
                    <a:pos x="wd2" y="hd2"/>
                  </a:cxn>
                </a:cxnLst>
                <a:rect l="0" t="0" r="r" b="b"/>
                <a:pathLst>
                  <a:path w="21600" h="21600" extrusionOk="0">
                    <a:moveTo>
                      <a:pt x="19938" y="21600"/>
                    </a:moveTo>
                    <a:cubicBezTo>
                      <a:pt x="20769" y="21600"/>
                      <a:pt x="20769" y="21600"/>
                      <a:pt x="21600" y="21600"/>
                    </a:cubicBezTo>
                    <a:cubicBezTo>
                      <a:pt x="11631" y="21159"/>
                      <a:pt x="3323" y="16310"/>
                      <a:pt x="3323" y="11020"/>
                    </a:cubicBezTo>
                    <a:cubicBezTo>
                      <a:pt x="3323" y="5290"/>
                      <a:pt x="11631" y="441"/>
                      <a:pt x="21600" y="0"/>
                    </a:cubicBezTo>
                    <a:cubicBezTo>
                      <a:pt x="20769" y="0"/>
                      <a:pt x="20769" y="0"/>
                      <a:pt x="19938" y="0"/>
                    </a:cubicBezTo>
                    <a:cubicBezTo>
                      <a:pt x="9138" y="0"/>
                      <a:pt x="0" y="4849"/>
                      <a:pt x="0" y="11020"/>
                    </a:cubicBezTo>
                    <a:cubicBezTo>
                      <a:pt x="0" y="16751"/>
                      <a:pt x="9138" y="21600"/>
                      <a:pt x="19938" y="21600"/>
                    </a:cubicBezTo>
                    <a:close/>
                  </a:path>
                </a:pathLst>
              </a:custGeom>
              <a:grpFill/>
              <a:ln w="12700" cap="flat">
                <a:noFill/>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473" name="Shape 4774">
                <a:extLst>
                  <a:ext uri="{FF2B5EF4-FFF2-40B4-BE49-F238E27FC236}">
                    <a16:creationId xmlns:a16="http://schemas.microsoft.com/office/drawing/2014/main" id="{C702DB99-ECCF-4D86-9023-DEB1FE23BFB9}"/>
                  </a:ext>
                </a:extLst>
              </p:cNvPr>
              <p:cNvSpPr/>
              <p:nvPr/>
            </p:nvSpPr>
            <p:spPr>
              <a:xfrm>
                <a:off x="107582" y="65815"/>
                <a:ext cx="58223" cy="59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sp>
            <p:nvSpPr>
              <p:cNvPr id="474" name="Shape 4775">
                <a:extLst>
                  <a:ext uri="{FF2B5EF4-FFF2-40B4-BE49-F238E27FC236}">
                    <a16:creationId xmlns:a16="http://schemas.microsoft.com/office/drawing/2014/main" id="{5A4FC7C2-1DF9-40C9-9CA8-FD967A96DA08}"/>
                  </a:ext>
                </a:extLst>
              </p:cNvPr>
              <p:cNvSpPr/>
              <p:nvPr/>
            </p:nvSpPr>
            <p:spPr>
              <a:xfrm>
                <a:off x="63283" y="131630"/>
                <a:ext cx="146820" cy="168337"/>
              </a:xfrm>
              <a:custGeom>
                <a:avLst/>
                <a:gdLst/>
                <a:ahLst/>
                <a:cxnLst>
                  <a:cxn ang="0">
                    <a:pos x="wd2" y="hd2"/>
                  </a:cxn>
                  <a:cxn ang="5400000">
                    <a:pos x="wd2" y="hd2"/>
                  </a:cxn>
                  <a:cxn ang="10800000">
                    <a:pos x="wd2" y="hd2"/>
                  </a:cxn>
                  <a:cxn ang="16200000">
                    <a:pos x="wd2" y="hd2"/>
                  </a:cxn>
                </a:cxnLst>
                <a:rect l="0" t="0" r="r" b="b"/>
                <a:pathLst>
                  <a:path w="21600" h="21600" extrusionOk="0">
                    <a:moveTo>
                      <a:pt x="13034" y="0"/>
                    </a:moveTo>
                    <a:lnTo>
                      <a:pt x="21600" y="21600"/>
                    </a:lnTo>
                    <a:lnTo>
                      <a:pt x="13407" y="21600"/>
                    </a:lnTo>
                    <a:lnTo>
                      <a:pt x="8752" y="11044"/>
                    </a:lnTo>
                    <a:lnTo>
                      <a:pt x="4283" y="21600"/>
                    </a:lnTo>
                    <a:lnTo>
                      <a:pt x="0" y="21600"/>
                    </a:lnTo>
                    <a:lnTo>
                      <a:pt x="8193" y="0"/>
                    </a:lnTo>
                    <a:lnTo>
                      <a:pt x="13034" y="0"/>
                    </a:lnTo>
                    <a:close/>
                  </a:path>
                </a:pathLst>
              </a:custGeom>
              <a:grpFill/>
              <a:ln w="12700" cap="flat">
                <a:noFill/>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p>
            </p:txBody>
          </p:sp>
        </p:grpSp>
      </p:grpSp>
      <p:cxnSp>
        <p:nvCxnSpPr>
          <p:cNvPr id="379" name="直接连接符 378">
            <a:extLst>
              <a:ext uri="{FF2B5EF4-FFF2-40B4-BE49-F238E27FC236}">
                <a16:creationId xmlns:a16="http://schemas.microsoft.com/office/drawing/2014/main" id="{A54859A8-5701-4BDD-83B3-266C83653765}"/>
              </a:ext>
            </a:extLst>
          </p:cNvPr>
          <p:cNvCxnSpPr>
            <a:cxnSpLocks/>
          </p:cNvCxnSpPr>
          <p:nvPr/>
        </p:nvCxnSpPr>
        <p:spPr>
          <a:xfrm flipV="1">
            <a:off x="2437230" y="3813862"/>
            <a:ext cx="0" cy="663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0" name="直接连接符 379">
            <a:extLst>
              <a:ext uri="{FF2B5EF4-FFF2-40B4-BE49-F238E27FC236}">
                <a16:creationId xmlns:a16="http://schemas.microsoft.com/office/drawing/2014/main" id="{E44C775D-FDB1-4371-B391-37802F8F72F7}"/>
              </a:ext>
            </a:extLst>
          </p:cNvPr>
          <p:cNvCxnSpPr>
            <a:cxnSpLocks/>
            <a:stCxn id="480" idx="0"/>
            <a:endCxn id="475" idx="2"/>
          </p:cNvCxnSpPr>
          <p:nvPr/>
        </p:nvCxnSpPr>
        <p:spPr>
          <a:xfrm flipV="1">
            <a:off x="1581134" y="5020463"/>
            <a:ext cx="842593" cy="164665"/>
          </a:xfrm>
          <a:prstGeom prst="line">
            <a:avLst/>
          </a:pr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81" name="矩形: 圆角 380">
            <a:extLst>
              <a:ext uri="{FF2B5EF4-FFF2-40B4-BE49-F238E27FC236}">
                <a16:creationId xmlns:a16="http://schemas.microsoft.com/office/drawing/2014/main" id="{133A2287-561B-4F6F-A823-BC8E7DCEFF6F}"/>
              </a:ext>
            </a:extLst>
          </p:cNvPr>
          <p:cNvSpPr/>
          <p:nvPr/>
        </p:nvSpPr>
        <p:spPr>
          <a:xfrm>
            <a:off x="561529" y="877187"/>
            <a:ext cx="3936091" cy="5360125"/>
          </a:xfrm>
          <a:prstGeom prst="roundRect">
            <a:avLst>
              <a:gd name="adj" fmla="val 152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2" name="文本框 396">
            <a:extLst>
              <a:ext uri="{FF2B5EF4-FFF2-40B4-BE49-F238E27FC236}">
                <a16:creationId xmlns:a16="http://schemas.microsoft.com/office/drawing/2014/main" id="{755CEBAC-9323-442A-BCB4-0B0718FFDEF1}"/>
              </a:ext>
            </a:extLst>
          </p:cNvPr>
          <p:cNvSpPr txBox="1"/>
          <p:nvPr/>
        </p:nvSpPr>
        <p:spPr>
          <a:xfrm>
            <a:off x="9921310" y="5335324"/>
            <a:ext cx="1397873"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微软雅黑" panose="020B0503020204020204" pitchFamily="34" charset="-122"/>
                <a:ea typeface="微软雅黑" panose="020B0503020204020204" pitchFamily="34" charset="-122"/>
              </a:rPr>
              <a:t>城市大数据应用中心</a:t>
            </a:r>
          </a:p>
        </p:txBody>
      </p:sp>
      <p:grpSp>
        <p:nvGrpSpPr>
          <p:cNvPr id="383" name="Group 599">
            <a:extLst>
              <a:ext uri="{FF2B5EF4-FFF2-40B4-BE49-F238E27FC236}">
                <a16:creationId xmlns:a16="http://schemas.microsoft.com/office/drawing/2014/main" id="{D9B8B255-B6E6-4FD1-A27C-2ABBA1CAEEDE}"/>
              </a:ext>
            </a:extLst>
          </p:cNvPr>
          <p:cNvGrpSpPr>
            <a:grpSpLocks/>
          </p:cNvGrpSpPr>
          <p:nvPr/>
        </p:nvGrpSpPr>
        <p:grpSpPr bwMode="auto">
          <a:xfrm>
            <a:off x="9932042" y="4752571"/>
            <a:ext cx="1600200" cy="574674"/>
            <a:chOff x="1488" y="1392"/>
            <a:chExt cx="1248" cy="449"/>
          </a:xfrm>
        </p:grpSpPr>
        <p:sp>
          <p:nvSpPr>
            <p:cNvPr id="420" name="AutoShape 96">
              <a:extLst>
                <a:ext uri="{FF2B5EF4-FFF2-40B4-BE49-F238E27FC236}">
                  <a16:creationId xmlns:a16="http://schemas.microsoft.com/office/drawing/2014/main" id="{7FB6989A-57C4-46C0-8C7D-F557A8805D93}"/>
                </a:ext>
              </a:extLst>
            </p:cNvPr>
            <p:cNvSpPr>
              <a:spLocks noChangeArrowheads="1"/>
            </p:cNvSpPr>
            <p:nvPr/>
          </p:nvSpPr>
          <p:spPr bwMode="auto">
            <a:xfrm>
              <a:off x="1488" y="1536"/>
              <a:ext cx="1248" cy="305"/>
            </a:xfrm>
            <a:prstGeom prst="parallelogram">
              <a:avLst>
                <a:gd name="adj" fmla="val 78691"/>
              </a:avLst>
            </a:prstGeom>
            <a:solidFill>
              <a:srgbClr val="DDDDDD"/>
            </a:solidFill>
            <a:ln>
              <a:noFill/>
            </a:ln>
            <a:effectLst>
              <a:outerShdw dist="40161" dir="4293903"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21" name="Line 69">
              <a:extLst>
                <a:ext uri="{FF2B5EF4-FFF2-40B4-BE49-F238E27FC236}">
                  <a16:creationId xmlns:a16="http://schemas.microsoft.com/office/drawing/2014/main" id="{91D71C10-4369-4BDD-8A71-E630658E3B5B}"/>
                </a:ext>
              </a:extLst>
            </p:cNvPr>
            <p:cNvSpPr>
              <a:spLocks noChangeShapeType="1"/>
            </p:cNvSpPr>
            <p:nvPr/>
          </p:nvSpPr>
          <p:spPr bwMode="auto">
            <a:xfrm>
              <a:off x="1680" y="1739"/>
              <a:ext cx="5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2" name="Line 70">
              <a:extLst>
                <a:ext uri="{FF2B5EF4-FFF2-40B4-BE49-F238E27FC236}">
                  <a16:creationId xmlns:a16="http://schemas.microsoft.com/office/drawing/2014/main" id="{B61976C4-8DBE-473D-86E7-6DA4DDB1F778}"/>
                </a:ext>
              </a:extLst>
            </p:cNvPr>
            <p:cNvSpPr>
              <a:spLocks noChangeShapeType="1"/>
            </p:cNvSpPr>
            <p:nvPr/>
          </p:nvSpPr>
          <p:spPr bwMode="auto">
            <a:xfrm flipH="1">
              <a:off x="1807" y="1632"/>
              <a:ext cx="65" cy="1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3" name="Line 71">
              <a:extLst>
                <a:ext uri="{FF2B5EF4-FFF2-40B4-BE49-F238E27FC236}">
                  <a16:creationId xmlns:a16="http://schemas.microsoft.com/office/drawing/2014/main" id="{446B1F3C-F20B-4313-81C5-5A6E541FB59A}"/>
                </a:ext>
              </a:extLst>
            </p:cNvPr>
            <p:cNvSpPr>
              <a:spLocks noChangeShapeType="1"/>
            </p:cNvSpPr>
            <p:nvPr/>
          </p:nvSpPr>
          <p:spPr bwMode="auto">
            <a:xfrm flipV="1">
              <a:off x="2064" y="1628"/>
              <a:ext cx="52"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24" name="Group 135">
              <a:extLst>
                <a:ext uri="{FF2B5EF4-FFF2-40B4-BE49-F238E27FC236}">
                  <a16:creationId xmlns:a16="http://schemas.microsoft.com/office/drawing/2014/main" id="{F7E85524-5188-477F-AE1E-4151C0ECCE32}"/>
                </a:ext>
              </a:extLst>
            </p:cNvPr>
            <p:cNvGrpSpPr>
              <a:grpSpLocks/>
            </p:cNvGrpSpPr>
            <p:nvPr/>
          </p:nvGrpSpPr>
          <p:grpSpPr bwMode="auto">
            <a:xfrm>
              <a:off x="1776" y="1487"/>
              <a:ext cx="166" cy="216"/>
              <a:chOff x="2976" y="3264"/>
              <a:chExt cx="720" cy="577"/>
            </a:xfrm>
          </p:grpSpPr>
          <p:grpSp>
            <p:nvGrpSpPr>
              <p:cNvPr id="447" name="Group 136">
                <a:extLst>
                  <a:ext uri="{FF2B5EF4-FFF2-40B4-BE49-F238E27FC236}">
                    <a16:creationId xmlns:a16="http://schemas.microsoft.com/office/drawing/2014/main" id="{4C27F07B-068F-41B1-96B4-BD91F84DD5F1}"/>
                  </a:ext>
                </a:extLst>
              </p:cNvPr>
              <p:cNvGrpSpPr>
                <a:grpSpLocks/>
              </p:cNvGrpSpPr>
              <p:nvPr/>
            </p:nvGrpSpPr>
            <p:grpSpPr bwMode="auto">
              <a:xfrm>
                <a:off x="2976" y="3616"/>
                <a:ext cx="720" cy="225"/>
                <a:chOff x="2304" y="2166"/>
                <a:chExt cx="288" cy="90"/>
              </a:xfrm>
            </p:grpSpPr>
            <p:sp>
              <p:nvSpPr>
                <p:cNvPr id="463" name="Oval 137">
                  <a:extLst>
                    <a:ext uri="{FF2B5EF4-FFF2-40B4-BE49-F238E27FC236}">
                      <a16:creationId xmlns:a16="http://schemas.microsoft.com/office/drawing/2014/main" id="{D9254F27-8403-48A0-81AE-0A7128C2BAD4}"/>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64" name="Oval 138">
                  <a:extLst>
                    <a:ext uri="{FF2B5EF4-FFF2-40B4-BE49-F238E27FC236}">
                      <a16:creationId xmlns:a16="http://schemas.microsoft.com/office/drawing/2014/main" id="{7B241BC7-26E1-4C00-BBD6-C747CA6B57CC}"/>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nvGrpSpPr>
              <p:cNvPr id="448" name="Group 139">
                <a:extLst>
                  <a:ext uri="{FF2B5EF4-FFF2-40B4-BE49-F238E27FC236}">
                    <a16:creationId xmlns:a16="http://schemas.microsoft.com/office/drawing/2014/main" id="{26D59396-7C24-4BAF-A51C-5D57D960DC88}"/>
                  </a:ext>
                </a:extLst>
              </p:cNvPr>
              <p:cNvGrpSpPr>
                <a:grpSpLocks/>
              </p:cNvGrpSpPr>
              <p:nvPr/>
            </p:nvGrpSpPr>
            <p:grpSpPr bwMode="auto">
              <a:xfrm>
                <a:off x="2976" y="3552"/>
                <a:ext cx="720" cy="225"/>
                <a:chOff x="2304" y="2166"/>
                <a:chExt cx="288" cy="90"/>
              </a:xfrm>
            </p:grpSpPr>
            <p:sp>
              <p:nvSpPr>
                <p:cNvPr id="461" name="Oval 140">
                  <a:extLst>
                    <a:ext uri="{FF2B5EF4-FFF2-40B4-BE49-F238E27FC236}">
                      <a16:creationId xmlns:a16="http://schemas.microsoft.com/office/drawing/2014/main" id="{227B906A-E5C9-4BD2-B70D-BCD6D635A646}"/>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62" name="Oval 141">
                  <a:extLst>
                    <a:ext uri="{FF2B5EF4-FFF2-40B4-BE49-F238E27FC236}">
                      <a16:creationId xmlns:a16="http://schemas.microsoft.com/office/drawing/2014/main" id="{DB7759D1-C77E-4D92-B4EF-270A6B1EA1A7}"/>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nvGrpSpPr>
              <p:cNvPr id="449" name="Group 142">
                <a:extLst>
                  <a:ext uri="{FF2B5EF4-FFF2-40B4-BE49-F238E27FC236}">
                    <a16:creationId xmlns:a16="http://schemas.microsoft.com/office/drawing/2014/main" id="{2504CE92-E578-4B78-BC2A-7BEFAACABD5B}"/>
                  </a:ext>
                </a:extLst>
              </p:cNvPr>
              <p:cNvGrpSpPr>
                <a:grpSpLocks/>
              </p:cNvGrpSpPr>
              <p:nvPr/>
            </p:nvGrpSpPr>
            <p:grpSpPr bwMode="auto">
              <a:xfrm>
                <a:off x="2976" y="3489"/>
                <a:ext cx="720" cy="225"/>
                <a:chOff x="2304" y="2166"/>
                <a:chExt cx="288" cy="90"/>
              </a:xfrm>
            </p:grpSpPr>
            <p:sp>
              <p:nvSpPr>
                <p:cNvPr id="459" name="Oval 143">
                  <a:extLst>
                    <a:ext uri="{FF2B5EF4-FFF2-40B4-BE49-F238E27FC236}">
                      <a16:creationId xmlns:a16="http://schemas.microsoft.com/office/drawing/2014/main" id="{C62D18A0-E04C-4683-91F2-DFA067EDCA31}"/>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60" name="Oval 144">
                  <a:extLst>
                    <a:ext uri="{FF2B5EF4-FFF2-40B4-BE49-F238E27FC236}">
                      <a16:creationId xmlns:a16="http://schemas.microsoft.com/office/drawing/2014/main" id="{9BFABF58-3ED7-4EC9-860F-FF65C922C70B}"/>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nvGrpSpPr>
              <p:cNvPr id="450" name="Group 145">
                <a:extLst>
                  <a:ext uri="{FF2B5EF4-FFF2-40B4-BE49-F238E27FC236}">
                    <a16:creationId xmlns:a16="http://schemas.microsoft.com/office/drawing/2014/main" id="{33B4582A-892C-4ED9-B683-D0F920A8AC84}"/>
                  </a:ext>
                </a:extLst>
              </p:cNvPr>
              <p:cNvGrpSpPr>
                <a:grpSpLocks/>
              </p:cNvGrpSpPr>
              <p:nvPr/>
            </p:nvGrpSpPr>
            <p:grpSpPr bwMode="auto">
              <a:xfrm>
                <a:off x="2976" y="3419"/>
                <a:ext cx="720" cy="225"/>
                <a:chOff x="2304" y="2166"/>
                <a:chExt cx="288" cy="90"/>
              </a:xfrm>
            </p:grpSpPr>
            <p:sp>
              <p:nvSpPr>
                <p:cNvPr id="457" name="Oval 146">
                  <a:extLst>
                    <a:ext uri="{FF2B5EF4-FFF2-40B4-BE49-F238E27FC236}">
                      <a16:creationId xmlns:a16="http://schemas.microsoft.com/office/drawing/2014/main" id="{CE1066D9-5BA9-4C25-B951-A5354D2CE71A}"/>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58" name="Oval 147">
                  <a:extLst>
                    <a:ext uri="{FF2B5EF4-FFF2-40B4-BE49-F238E27FC236}">
                      <a16:creationId xmlns:a16="http://schemas.microsoft.com/office/drawing/2014/main" id="{6D9E70C2-E091-4176-9B8F-8969C3D4B046}"/>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nvGrpSpPr>
              <p:cNvPr id="451" name="Group 148">
                <a:extLst>
                  <a:ext uri="{FF2B5EF4-FFF2-40B4-BE49-F238E27FC236}">
                    <a16:creationId xmlns:a16="http://schemas.microsoft.com/office/drawing/2014/main" id="{7807C15F-F9FB-45FF-942D-77FBC5898C81}"/>
                  </a:ext>
                </a:extLst>
              </p:cNvPr>
              <p:cNvGrpSpPr>
                <a:grpSpLocks/>
              </p:cNvGrpSpPr>
              <p:nvPr/>
            </p:nvGrpSpPr>
            <p:grpSpPr bwMode="auto">
              <a:xfrm>
                <a:off x="2976" y="3349"/>
                <a:ext cx="720" cy="225"/>
                <a:chOff x="2304" y="2166"/>
                <a:chExt cx="288" cy="90"/>
              </a:xfrm>
            </p:grpSpPr>
            <p:sp>
              <p:nvSpPr>
                <p:cNvPr id="455" name="Oval 149">
                  <a:extLst>
                    <a:ext uri="{FF2B5EF4-FFF2-40B4-BE49-F238E27FC236}">
                      <a16:creationId xmlns:a16="http://schemas.microsoft.com/office/drawing/2014/main" id="{E32C0786-35D5-4BF3-A7CF-BC40BE36C22F}"/>
                    </a:ext>
                  </a:extLst>
                </p:cNvPr>
                <p:cNvSpPr>
                  <a:spLocks noChangeArrowheads="1"/>
                </p:cNvSpPr>
                <p:nvPr/>
              </p:nvSpPr>
              <p:spPr bwMode="auto">
                <a:xfrm>
                  <a:off x="2304" y="2170"/>
                  <a:ext cx="288" cy="86"/>
                </a:xfrm>
                <a:prstGeom prst="ellipse">
                  <a:avLst/>
                </a:prstGeom>
                <a:gradFill rotWithShape="0">
                  <a:gsLst>
                    <a:gs pos="0">
                      <a:srgbClr val="00AFD8"/>
                    </a:gs>
                    <a:gs pos="50000">
                      <a:srgbClr val="7575AD"/>
                    </a:gs>
                    <a:gs pos="100000">
                      <a:srgbClr val="00AFD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56" name="Oval 150">
                  <a:extLst>
                    <a:ext uri="{FF2B5EF4-FFF2-40B4-BE49-F238E27FC236}">
                      <a16:creationId xmlns:a16="http://schemas.microsoft.com/office/drawing/2014/main" id="{6DD2E0D6-7D7C-413B-BBC3-2DC8777B33DF}"/>
                    </a:ext>
                  </a:extLst>
                </p:cNvPr>
                <p:cNvSpPr>
                  <a:spLocks noChangeArrowheads="1"/>
                </p:cNvSpPr>
                <p:nvPr/>
              </p:nvSpPr>
              <p:spPr bwMode="auto">
                <a:xfrm>
                  <a:off x="2304" y="2166"/>
                  <a:ext cx="288" cy="76"/>
                </a:xfrm>
                <a:prstGeom prst="ellipse">
                  <a:avLst/>
                </a:prstGeom>
                <a:gradFill rotWithShape="0">
                  <a:gsLst>
                    <a:gs pos="0">
                      <a:srgbClr val="57DFFF"/>
                    </a:gs>
                    <a:gs pos="50000">
                      <a:srgbClr val="00AFD8"/>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nvGrpSpPr>
              <p:cNvPr id="452" name="Group 151">
                <a:extLst>
                  <a:ext uri="{FF2B5EF4-FFF2-40B4-BE49-F238E27FC236}">
                    <a16:creationId xmlns:a16="http://schemas.microsoft.com/office/drawing/2014/main" id="{B580399B-4D1C-4A33-A466-ADFC8D32F652}"/>
                  </a:ext>
                </a:extLst>
              </p:cNvPr>
              <p:cNvGrpSpPr>
                <a:grpSpLocks/>
              </p:cNvGrpSpPr>
              <p:nvPr/>
            </p:nvGrpSpPr>
            <p:grpSpPr bwMode="auto">
              <a:xfrm>
                <a:off x="2976" y="3264"/>
                <a:ext cx="720" cy="225"/>
                <a:chOff x="2304" y="2112"/>
                <a:chExt cx="288" cy="90"/>
              </a:xfrm>
            </p:grpSpPr>
            <p:sp>
              <p:nvSpPr>
                <p:cNvPr id="453" name="Oval 152">
                  <a:extLst>
                    <a:ext uri="{FF2B5EF4-FFF2-40B4-BE49-F238E27FC236}">
                      <a16:creationId xmlns:a16="http://schemas.microsoft.com/office/drawing/2014/main" id="{3FCD20DE-330D-45A1-AF76-5B84E764A150}"/>
                    </a:ext>
                  </a:extLst>
                </p:cNvPr>
                <p:cNvSpPr>
                  <a:spLocks noChangeArrowheads="1"/>
                </p:cNvSpPr>
                <p:nvPr/>
              </p:nvSpPr>
              <p:spPr bwMode="auto">
                <a:xfrm>
                  <a:off x="2304" y="2116"/>
                  <a:ext cx="288" cy="86"/>
                </a:xfrm>
                <a:prstGeom prst="ellipse">
                  <a:avLst/>
                </a:prstGeom>
                <a:gradFill rotWithShape="0">
                  <a:gsLst>
                    <a:gs pos="0">
                      <a:srgbClr val="57DFFF"/>
                    </a:gs>
                    <a:gs pos="50000">
                      <a:srgbClr val="008EB0"/>
                    </a:gs>
                    <a:gs pos="100000">
                      <a:srgbClr val="57D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54" name="Oval 153">
                  <a:extLst>
                    <a:ext uri="{FF2B5EF4-FFF2-40B4-BE49-F238E27FC236}">
                      <a16:creationId xmlns:a16="http://schemas.microsoft.com/office/drawing/2014/main" id="{6A2BE6C4-A368-4421-95AB-130AC46AC0E2}"/>
                    </a:ext>
                  </a:extLst>
                </p:cNvPr>
                <p:cNvSpPr>
                  <a:spLocks noChangeArrowheads="1"/>
                </p:cNvSpPr>
                <p:nvPr/>
              </p:nvSpPr>
              <p:spPr bwMode="auto">
                <a:xfrm>
                  <a:off x="2304" y="2112"/>
                  <a:ext cx="288" cy="76"/>
                </a:xfrm>
                <a:prstGeom prst="ellipse">
                  <a:avLst/>
                </a:prstGeom>
                <a:gradFill rotWithShape="0">
                  <a:gsLst>
                    <a:gs pos="0">
                      <a:srgbClr val="CCFFFF"/>
                    </a:gs>
                    <a:gs pos="50000">
                      <a:srgbClr val="57DFFF"/>
                    </a:gs>
                    <a:gs pos="100000">
                      <a:srgbClr val="CC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grpSp>
          <p:nvGrpSpPr>
            <p:cNvPr id="425" name="Group 66">
              <a:extLst>
                <a:ext uri="{FF2B5EF4-FFF2-40B4-BE49-F238E27FC236}">
                  <a16:creationId xmlns:a16="http://schemas.microsoft.com/office/drawing/2014/main" id="{C8068A01-76D1-457E-AB40-38A9E76CB808}"/>
                </a:ext>
              </a:extLst>
            </p:cNvPr>
            <p:cNvGrpSpPr>
              <a:grpSpLocks/>
            </p:cNvGrpSpPr>
            <p:nvPr/>
          </p:nvGrpSpPr>
          <p:grpSpPr bwMode="auto">
            <a:xfrm>
              <a:off x="2208" y="1392"/>
              <a:ext cx="385" cy="402"/>
              <a:chOff x="3960" y="12396"/>
              <a:chExt cx="614" cy="690"/>
            </a:xfrm>
          </p:grpSpPr>
          <p:pic>
            <p:nvPicPr>
              <p:cNvPr id="445" name="Picture 67" descr="server">
                <a:extLst>
                  <a:ext uri="{FF2B5EF4-FFF2-40B4-BE49-F238E27FC236}">
                    <a16:creationId xmlns:a16="http://schemas.microsoft.com/office/drawing/2014/main" id="{E6CF4737-D9AC-47DA-B82D-F2A2FF5E818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6" y="12396"/>
                <a:ext cx="408"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6" name="Picture 68" descr="PC Blue">
                <a:extLst>
                  <a:ext uri="{FF2B5EF4-FFF2-40B4-BE49-F238E27FC236}">
                    <a16:creationId xmlns:a16="http://schemas.microsoft.com/office/drawing/2014/main" id="{4286A095-87FD-40A3-AD40-F45AB260AD6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0" y="12710"/>
                <a:ext cx="36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173">
              <a:extLst>
                <a:ext uri="{FF2B5EF4-FFF2-40B4-BE49-F238E27FC236}">
                  <a16:creationId xmlns:a16="http://schemas.microsoft.com/office/drawing/2014/main" id="{A84FA7F5-1AA3-4FF0-B7AF-779E9BB31658}"/>
                </a:ext>
              </a:extLst>
            </p:cNvPr>
            <p:cNvGrpSpPr>
              <a:grpSpLocks/>
            </p:cNvGrpSpPr>
            <p:nvPr/>
          </p:nvGrpSpPr>
          <p:grpSpPr bwMode="auto">
            <a:xfrm>
              <a:off x="2014" y="1499"/>
              <a:ext cx="176" cy="203"/>
              <a:chOff x="432" y="3358"/>
              <a:chExt cx="432" cy="469"/>
            </a:xfrm>
          </p:grpSpPr>
          <p:grpSp>
            <p:nvGrpSpPr>
              <p:cNvPr id="427" name="Group 174">
                <a:extLst>
                  <a:ext uri="{FF2B5EF4-FFF2-40B4-BE49-F238E27FC236}">
                    <a16:creationId xmlns:a16="http://schemas.microsoft.com/office/drawing/2014/main" id="{662D45E0-D36F-4CFE-827B-F0C5F60CE0AA}"/>
                  </a:ext>
                </a:extLst>
              </p:cNvPr>
              <p:cNvGrpSpPr>
                <a:grpSpLocks/>
              </p:cNvGrpSpPr>
              <p:nvPr/>
            </p:nvGrpSpPr>
            <p:grpSpPr bwMode="auto">
              <a:xfrm>
                <a:off x="432" y="3598"/>
                <a:ext cx="432" cy="229"/>
                <a:chOff x="432" y="286"/>
                <a:chExt cx="1488" cy="374"/>
              </a:xfrm>
            </p:grpSpPr>
            <p:sp>
              <p:nvSpPr>
                <p:cNvPr id="443" name="Oval 175">
                  <a:extLst>
                    <a:ext uri="{FF2B5EF4-FFF2-40B4-BE49-F238E27FC236}">
                      <a16:creationId xmlns:a16="http://schemas.microsoft.com/office/drawing/2014/main" id="{4FA5E5F6-0432-47D3-854E-59EEE2EE7AEA}"/>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44" name="Oval 176">
                  <a:extLst>
                    <a:ext uri="{FF2B5EF4-FFF2-40B4-BE49-F238E27FC236}">
                      <a16:creationId xmlns:a16="http://schemas.microsoft.com/office/drawing/2014/main" id="{2B011AA1-CF22-49D3-BEB5-E98D1F83123C}"/>
                    </a:ext>
                  </a:extLst>
                </p:cNvPr>
                <p:cNvSpPr>
                  <a:spLocks noChangeArrowheads="1"/>
                </p:cNvSpPr>
                <p:nvPr/>
              </p:nvSpPr>
              <p:spPr bwMode="auto">
                <a:xfrm>
                  <a:off x="434" y="286"/>
                  <a:ext cx="1486" cy="335"/>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nvGrpSpPr>
              <p:cNvPr id="428" name="Group 177">
                <a:extLst>
                  <a:ext uri="{FF2B5EF4-FFF2-40B4-BE49-F238E27FC236}">
                    <a16:creationId xmlns:a16="http://schemas.microsoft.com/office/drawing/2014/main" id="{FC1D5225-01D0-444B-A97C-DB633E61B2B2}"/>
                  </a:ext>
                </a:extLst>
              </p:cNvPr>
              <p:cNvGrpSpPr>
                <a:grpSpLocks/>
              </p:cNvGrpSpPr>
              <p:nvPr/>
            </p:nvGrpSpPr>
            <p:grpSpPr bwMode="auto">
              <a:xfrm>
                <a:off x="432" y="3541"/>
                <a:ext cx="432" cy="239"/>
                <a:chOff x="432" y="270"/>
                <a:chExt cx="1488" cy="390"/>
              </a:xfrm>
            </p:grpSpPr>
            <p:sp>
              <p:nvSpPr>
                <p:cNvPr id="441" name="Oval 178">
                  <a:extLst>
                    <a:ext uri="{FF2B5EF4-FFF2-40B4-BE49-F238E27FC236}">
                      <a16:creationId xmlns:a16="http://schemas.microsoft.com/office/drawing/2014/main" id="{A86EBBDA-0DBE-477F-8DB3-6F676D32E517}"/>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42" name="Oval 179">
                  <a:extLst>
                    <a:ext uri="{FF2B5EF4-FFF2-40B4-BE49-F238E27FC236}">
                      <a16:creationId xmlns:a16="http://schemas.microsoft.com/office/drawing/2014/main" id="{28F8CD48-F610-4F3B-9B65-CE7C2FCB83B2}"/>
                    </a:ext>
                  </a:extLst>
                </p:cNvPr>
                <p:cNvSpPr>
                  <a:spLocks noChangeArrowheads="1"/>
                </p:cNvSpPr>
                <p:nvPr/>
              </p:nvSpPr>
              <p:spPr bwMode="auto">
                <a:xfrm>
                  <a:off x="434" y="270"/>
                  <a:ext cx="1486" cy="335"/>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nvGrpSpPr>
              <p:cNvPr id="429" name="Group 180">
                <a:extLst>
                  <a:ext uri="{FF2B5EF4-FFF2-40B4-BE49-F238E27FC236}">
                    <a16:creationId xmlns:a16="http://schemas.microsoft.com/office/drawing/2014/main" id="{637CD135-AD22-4A11-8CBF-6D01D31F9D57}"/>
                  </a:ext>
                </a:extLst>
              </p:cNvPr>
              <p:cNvGrpSpPr>
                <a:grpSpLocks/>
              </p:cNvGrpSpPr>
              <p:nvPr/>
            </p:nvGrpSpPr>
            <p:grpSpPr bwMode="auto">
              <a:xfrm>
                <a:off x="432" y="3504"/>
                <a:ext cx="432" cy="229"/>
                <a:chOff x="432" y="287"/>
                <a:chExt cx="1488" cy="373"/>
              </a:xfrm>
            </p:grpSpPr>
            <p:sp>
              <p:nvSpPr>
                <p:cNvPr id="439" name="Oval 181">
                  <a:extLst>
                    <a:ext uri="{FF2B5EF4-FFF2-40B4-BE49-F238E27FC236}">
                      <a16:creationId xmlns:a16="http://schemas.microsoft.com/office/drawing/2014/main" id="{518EC9B1-A6C5-4DDD-A0E6-6EC8876D553B}"/>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40" name="Oval 182">
                  <a:extLst>
                    <a:ext uri="{FF2B5EF4-FFF2-40B4-BE49-F238E27FC236}">
                      <a16:creationId xmlns:a16="http://schemas.microsoft.com/office/drawing/2014/main" id="{B338EBB0-1E4D-4486-BBC5-6E454006FCEF}"/>
                    </a:ext>
                  </a:extLst>
                </p:cNvPr>
                <p:cNvSpPr>
                  <a:spLocks noChangeArrowheads="1"/>
                </p:cNvSpPr>
                <p:nvPr/>
              </p:nvSpPr>
              <p:spPr bwMode="auto">
                <a:xfrm>
                  <a:off x="434" y="287"/>
                  <a:ext cx="1486" cy="335"/>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nvGrpSpPr>
              <p:cNvPr id="430" name="Group 183">
                <a:extLst>
                  <a:ext uri="{FF2B5EF4-FFF2-40B4-BE49-F238E27FC236}">
                    <a16:creationId xmlns:a16="http://schemas.microsoft.com/office/drawing/2014/main" id="{5F554F46-88F3-4AC6-AEF4-A56630A0E1BA}"/>
                  </a:ext>
                </a:extLst>
              </p:cNvPr>
              <p:cNvGrpSpPr>
                <a:grpSpLocks/>
              </p:cNvGrpSpPr>
              <p:nvPr/>
            </p:nvGrpSpPr>
            <p:grpSpPr bwMode="auto">
              <a:xfrm>
                <a:off x="432" y="3445"/>
                <a:ext cx="432" cy="238"/>
                <a:chOff x="432" y="271"/>
                <a:chExt cx="1488" cy="389"/>
              </a:xfrm>
            </p:grpSpPr>
            <p:sp>
              <p:nvSpPr>
                <p:cNvPr id="437" name="Oval 184">
                  <a:extLst>
                    <a:ext uri="{FF2B5EF4-FFF2-40B4-BE49-F238E27FC236}">
                      <a16:creationId xmlns:a16="http://schemas.microsoft.com/office/drawing/2014/main" id="{A1D4B07C-D49E-4EB1-8CFB-BA8B7F1F50A4}"/>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38" name="Oval 185">
                  <a:extLst>
                    <a:ext uri="{FF2B5EF4-FFF2-40B4-BE49-F238E27FC236}">
                      <a16:creationId xmlns:a16="http://schemas.microsoft.com/office/drawing/2014/main" id="{ABFED9A6-EBB4-4C9A-ABD4-2082B111FDE0}"/>
                    </a:ext>
                  </a:extLst>
                </p:cNvPr>
                <p:cNvSpPr>
                  <a:spLocks noChangeArrowheads="1"/>
                </p:cNvSpPr>
                <p:nvPr/>
              </p:nvSpPr>
              <p:spPr bwMode="auto">
                <a:xfrm>
                  <a:off x="434" y="271"/>
                  <a:ext cx="1486" cy="339"/>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nvGrpSpPr>
              <p:cNvPr id="431" name="Group 186">
                <a:extLst>
                  <a:ext uri="{FF2B5EF4-FFF2-40B4-BE49-F238E27FC236}">
                    <a16:creationId xmlns:a16="http://schemas.microsoft.com/office/drawing/2014/main" id="{ACD55B3D-A00A-40EA-BA07-B23B3B392A97}"/>
                  </a:ext>
                </a:extLst>
              </p:cNvPr>
              <p:cNvGrpSpPr>
                <a:grpSpLocks/>
              </p:cNvGrpSpPr>
              <p:nvPr/>
            </p:nvGrpSpPr>
            <p:grpSpPr bwMode="auto">
              <a:xfrm>
                <a:off x="432" y="3408"/>
                <a:ext cx="432" cy="228"/>
                <a:chOff x="432" y="288"/>
                <a:chExt cx="1488" cy="372"/>
              </a:xfrm>
            </p:grpSpPr>
            <p:sp>
              <p:nvSpPr>
                <p:cNvPr id="435" name="Oval 187">
                  <a:extLst>
                    <a:ext uri="{FF2B5EF4-FFF2-40B4-BE49-F238E27FC236}">
                      <a16:creationId xmlns:a16="http://schemas.microsoft.com/office/drawing/2014/main" id="{006541AA-00FC-4762-8071-A7950E5822C2}"/>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36" name="Oval 188">
                  <a:extLst>
                    <a:ext uri="{FF2B5EF4-FFF2-40B4-BE49-F238E27FC236}">
                      <a16:creationId xmlns:a16="http://schemas.microsoft.com/office/drawing/2014/main" id="{04031FA4-6F15-4BB4-9445-49A294A3053E}"/>
                    </a:ext>
                  </a:extLst>
                </p:cNvPr>
                <p:cNvSpPr>
                  <a:spLocks noChangeArrowheads="1"/>
                </p:cNvSpPr>
                <p:nvPr/>
              </p:nvSpPr>
              <p:spPr bwMode="auto">
                <a:xfrm>
                  <a:off x="434" y="288"/>
                  <a:ext cx="1486" cy="335"/>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nvGrpSpPr>
              <p:cNvPr id="432" name="Group 189">
                <a:extLst>
                  <a:ext uri="{FF2B5EF4-FFF2-40B4-BE49-F238E27FC236}">
                    <a16:creationId xmlns:a16="http://schemas.microsoft.com/office/drawing/2014/main" id="{B1D8C6FE-210D-41AE-A366-7650FCA27200}"/>
                  </a:ext>
                </a:extLst>
              </p:cNvPr>
              <p:cNvGrpSpPr>
                <a:grpSpLocks/>
              </p:cNvGrpSpPr>
              <p:nvPr/>
            </p:nvGrpSpPr>
            <p:grpSpPr bwMode="auto">
              <a:xfrm>
                <a:off x="432" y="3358"/>
                <a:ext cx="432" cy="229"/>
                <a:chOff x="432" y="286"/>
                <a:chExt cx="1488" cy="374"/>
              </a:xfrm>
            </p:grpSpPr>
            <p:sp>
              <p:nvSpPr>
                <p:cNvPr id="433" name="Oval 190">
                  <a:extLst>
                    <a:ext uri="{FF2B5EF4-FFF2-40B4-BE49-F238E27FC236}">
                      <a16:creationId xmlns:a16="http://schemas.microsoft.com/office/drawing/2014/main" id="{AB0AD184-18D4-42E3-88FD-A035B8422581}"/>
                    </a:ext>
                  </a:extLst>
                </p:cNvPr>
                <p:cNvSpPr>
                  <a:spLocks noChangeArrowheads="1"/>
                </p:cNvSpPr>
                <p:nvPr/>
              </p:nvSpPr>
              <p:spPr bwMode="auto">
                <a:xfrm>
                  <a:off x="432" y="324"/>
                  <a:ext cx="1488" cy="336"/>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434" name="Oval 191">
                  <a:extLst>
                    <a:ext uri="{FF2B5EF4-FFF2-40B4-BE49-F238E27FC236}">
                      <a16:creationId xmlns:a16="http://schemas.microsoft.com/office/drawing/2014/main" id="{E70FE669-2435-4536-A66C-ABDDF7D830FB}"/>
                    </a:ext>
                  </a:extLst>
                </p:cNvPr>
                <p:cNvSpPr>
                  <a:spLocks noChangeArrowheads="1"/>
                </p:cNvSpPr>
                <p:nvPr/>
              </p:nvSpPr>
              <p:spPr bwMode="auto">
                <a:xfrm>
                  <a:off x="434" y="286"/>
                  <a:ext cx="1486" cy="335"/>
                </a:xfrm>
                <a:prstGeom prst="ellipse">
                  <a:avLst/>
                </a:prstGeom>
                <a:gradFill rotWithShape="0">
                  <a:gsLst>
                    <a:gs pos="0">
                      <a:schemeClr val="folHlink"/>
                    </a:gs>
                    <a:gs pos="100000">
                      <a:schemeClr val="folHlink">
                        <a:gamma/>
                        <a:shade val="66275"/>
                        <a:invGamma/>
                      </a:schemeClr>
                    </a:gs>
                  </a:gsLst>
                  <a:lin ang="2700000" scaled="1"/>
                </a:gradFill>
                <a:ln w="9525">
                  <a:noFill/>
                  <a:round/>
                  <a:headEnd/>
                  <a:tailEnd/>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grpSp>
      <p:pic>
        <p:nvPicPr>
          <p:cNvPr id="384" name="图片 383">
            <a:extLst>
              <a:ext uri="{FF2B5EF4-FFF2-40B4-BE49-F238E27FC236}">
                <a16:creationId xmlns:a16="http://schemas.microsoft.com/office/drawing/2014/main" id="{88CC87A8-1518-4D66-897B-457113FF3E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41426" y="4980674"/>
            <a:ext cx="254153" cy="294052"/>
          </a:xfrm>
          <a:prstGeom prst="rect">
            <a:avLst/>
          </a:prstGeom>
          <a:noFill/>
          <a:ln>
            <a:noFill/>
          </a:ln>
          <a:effectLst/>
        </p:spPr>
      </p:pic>
      <p:cxnSp>
        <p:nvCxnSpPr>
          <p:cNvPr id="385" name="连接符: 肘形 384">
            <a:extLst>
              <a:ext uri="{FF2B5EF4-FFF2-40B4-BE49-F238E27FC236}">
                <a16:creationId xmlns:a16="http://schemas.microsoft.com/office/drawing/2014/main" id="{C7212DE2-02D6-4729-8926-A03965E5A6CE}"/>
              </a:ext>
            </a:extLst>
          </p:cNvPr>
          <p:cNvCxnSpPr>
            <a:cxnSpLocks/>
          </p:cNvCxnSpPr>
          <p:nvPr/>
        </p:nvCxnSpPr>
        <p:spPr>
          <a:xfrm rot="16200000" flipH="1">
            <a:off x="9206552" y="4406069"/>
            <a:ext cx="1074824" cy="36855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86" name="矩形 385">
            <a:extLst>
              <a:ext uri="{FF2B5EF4-FFF2-40B4-BE49-F238E27FC236}">
                <a16:creationId xmlns:a16="http://schemas.microsoft.com/office/drawing/2014/main" id="{061E5D6F-EC73-4478-BBF5-950313847ECE}"/>
              </a:ext>
            </a:extLst>
          </p:cNvPr>
          <p:cNvSpPr/>
          <p:nvPr/>
        </p:nvSpPr>
        <p:spPr>
          <a:xfrm>
            <a:off x="8318436" y="2757379"/>
            <a:ext cx="623129" cy="25182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800" dirty="0">
                <a:latin typeface="微软雅黑" panose="020B0503020204020204" pitchFamily="34" charset="-122"/>
                <a:ea typeface="微软雅黑" panose="020B0503020204020204" pitchFamily="34" charset="-122"/>
              </a:rPr>
              <a:t>视频专网相关应用</a:t>
            </a:r>
          </a:p>
        </p:txBody>
      </p:sp>
      <p:grpSp>
        <p:nvGrpSpPr>
          <p:cNvPr id="387" name="组合 386">
            <a:extLst>
              <a:ext uri="{FF2B5EF4-FFF2-40B4-BE49-F238E27FC236}">
                <a16:creationId xmlns:a16="http://schemas.microsoft.com/office/drawing/2014/main" id="{D7AD1DD6-9C26-4C02-81EB-31F2AFF12096}"/>
              </a:ext>
            </a:extLst>
          </p:cNvPr>
          <p:cNvGrpSpPr/>
          <p:nvPr/>
        </p:nvGrpSpPr>
        <p:grpSpPr>
          <a:xfrm>
            <a:off x="9101845" y="2505007"/>
            <a:ext cx="1144744" cy="552166"/>
            <a:chOff x="5569785" y="1892590"/>
            <a:chExt cx="1144744" cy="552166"/>
          </a:xfrm>
        </p:grpSpPr>
        <p:sp>
          <p:nvSpPr>
            <p:cNvPr id="410" name="矩形 409">
              <a:extLst>
                <a:ext uri="{FF2B5EF4-FFF2-40B4-BE49-F238E27FC236}">
                  <a16:creationId xmlns:a16="http://schemas.microsoft.com/office/drawing/2014/main" id="{4D33B838-DEC8-4D7B-8E0E-0E0CCC2D0868}"/>
                </a:ext>
              </a:extLst>
            </p:cNvPr>
            <p:cNvSpPr/>
            <p:nvPr/>
          </p:nvSpPr>
          <p:spPr>
            <a:xfrm>
              <a:off x="5569785" y="1901805"/>
              <a:ext cx="1144744" cy="54295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411" name="文本框 660">
              <a:extLst>
                <a:ext uri="{FF2B5EF4-FFF2-40B4-BE49-F238E27FC236}">
                  <a16:creationId xmlns:a16="http://schemas.microsoft.com/office/drawing/2014/main" id="{91E36D96-CD66-4B1D-943B-7BB8EB663451}"/>
                </a:ext>
              </a:extLst>
            </p:cNvPr>
            <p:cNvSpPr txBox="1"/>
            <p:nvPr/>
          </p:nvSpPr>
          <p:spPr>
            <a:xfrm>
              <a:off x="5813411" y="2026572"/>
              <a:ext cx="200965"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b="1" dirty="0">
                  <a:solidFill>
                    <a:schemeClr val="accent1"/>
                  </a:solidFill>
                  <a:latin typeface="微软雅黑" panose="020B0503020204020204" pitchFamily="34" charset="-122"/>
                  <a:ea typeface="微软雅黑" panose="020B0503020204020204" pitchFamily="34" charset="-122"/>
                </a:rPr>
                <a:t>…</a:t>
              </a:r>
              <a:endParaRPr lang="zh-CN" altLang="en-US" sz="900" b="1" dirty="0">
                <a:solidFill>
                  <a:schemeClr val="accent1"/>
                </a:solidFill>
                <a:latin typeface="微软雅黑" panose="020B0503020204020204" pitchFamily="34" charset="-122"/>
                <a:ea typeface="微软雅黑" panose="020B0503020204020204" pitchFamily="34" charset="-122"/>
              </a:endParaRPr>
            </a:p>
          </p:txBody>
        </p:sp>
        <p:grpSp>
          <p:nvGrpSpPr>
            <p:cNvPr id="412" name="组合 411">
              <a:extLst>
                <a:ext uri="{FF2B5EF4-FFF2-40B4-BE49-F238E27FC236}">
                  <a16:creationId xmlns:a16="http://schemas.microsoft.com/office/drawing/2014/main" id="{E623A2BF-3003-4C2B-8131-450BDBCAE71E}"/>
                </a:ext>
              </a:extLst>
            </p:cNvPr>
            <p:cNvGrpSpPr/>
            <p:nvPr/>
          </p:nvGrpSpPr>
          <p:grpSpPr>
            <a:xfrm>
              <a:off x="5602410" y="2110241"/>
              <a:ext cx="418406" cy="315872"/>
              <a:chOff x="11023066" y="307141"/>
              <a:chExt cx="548296" cy="315755"/>
            </a:xfrm>
          </p:grpSpPr>
          <p:pic>
            <p:nvPicPr>
              <p:cNvPr id="414" name="图片 413">
                <a:extLst>
                  <a:ext uri="{FF2B5EF4-FFF2-40B4-BE49-F238E27FC236}">
                    <a16:creationId xmlns:a16="http://schemas.microsoft.com/office/drawing/2014/main" id="{35356E8C-0264-4142-BFD3-310697B7D9D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6593" y="307141"/>
                <a:ext cx="169417" cy="156100"/>
              </a:xfrm>
              <a:prstGeom prst="rect">
                <a:avLst/>
              </a:prstGeom>
            </p:spPr>
          </p:pic>
          <p:sp>
            <p:nvSpPr>
              <p:cNvPr id="415" name="圆柱形 674">
                <a:extLst>
                  <a:ext uri="{FF2B5EF4-FFF2-40B4-BE49-F238E27FC236}">
                    <a16:creationId xmlns:a16="http://schemas.microsoft.com/office/drawing/2014/main" id="{44A38D17-E212-467B-8699-C94F5DF0B247}"/>
                  </a:ext>
                </a:extLst>
              </p:cNvPr>
              <p:cNvSpPr/>
              <p:nvPr/>
            </p:nvSpPr>
            <p:spPr>
              <a:xfrm>
                <a:off x="11171978" y="341451"/>
                <a:ext cx="110689" cy="9715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16" name="图片 415">
                <a:extLst>
                  <a:ext uri="{FF2B5EF4-FFF2-40B4-BE49-F238E27FC236}">
                    <a16:creationId xmlns:a16="http://schemas.microsoft.com/office/drawing/2014/main" id="{0F61783F-EDD7-4C17-94EC-847571BBE07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3066" y="466796"/>
                <a:ext cx="169417" cy="156100"/>
              </a:xfrm>
              <a:prstGeom prst="rect">
                <a:avLst/>
              </a:prstGeom>
            </p:spPr>
          </p:pic>
          <p:sp>
            <p:nvSpPr>
              <p:cNvPr id="417" name="圆柱形 676">
                <a:extLst>
                  <a:ext uri="{FF2B5EF4-FFF2-40B4-BE49-F238E27FC236}">
                    <a16:creationId xmlns:a16="http://schemas.microsoft.com/office/drawing/2014/main" id="{A66552E5-841D-47B1-ABFB-0F06FAB1D84A}"/>
                  </a:ext>
                </a:extLst>
              </p:cNvPr>
              <p:cNvSpPr/>
              <p:nvPr/>
            </p:nvSpPr>
            <p:spPr>
              <a:xfrm>
                <a:off x="11168451" y="501106"/>
                <a:ext cx="110689" cy="9715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18" name="图片 417">
                <a:extLst>
                  <a:ext uri="{FF2B5EF4-FFF2-40B4-BE49-F238E27FC236}">
                    <a16:creationId xmlns:a16="http://schemas.microsoft.com/office/drawing/2014/main" id="{27A88CFF-F7D7-4825-B1A3-95FF055E23B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315288" y="452280"/>
                <a:ext cx="169417" cy="156100"/>
              </a:xfrm>
              <a:prstGeom prst="rect">
                <a:avLst/>
              </a:prstGeom>
            </p:spPr>
          </p:pic>
          <p:sp>
            <p:nvSpPr>
              <p:cNvPr id="419" name="圆柱形 678">
                <a:extLst>
                  <a:ext uri="{FF2B5EF4-FFF2-40B4-BE49-F238E27FC236}">
                    <a16:creationId xmlns:a16="http://schemas.microsoft.com/office/drawing/2014/main" id="{04A87F03-F780-4DB7-8151-102D6E126BD3}"/>
                  </a:ext>
                </a:extLst>
              </p:cNvPr>
              <p:cNvSpPr/>
              <p:nvPr/>
            </p:nvSpPr>
            <p:spPr>
              <a:xfrm>
                <a:off x="11460673" y="486590"/>
                <a:ext cx="110689" cy="9715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13" name="文本框 662">
              <a:extLst>
                <a:ext uri="{FF2B5EF4-FFF2-40B4-BE49-F238E27FC236}">
                  <a16:creationId xmlns:a16="http://schemas.microsoft.com/office/drawing/2014/main" id="{E11E7939-8C37-47DB-8EFF-6FB8A9053EE9}"/>
                </a:ext>
              </a:extLst>
            </p:cNvPr>
            <p:cNvSpPr txBox="1"/>
            <p:nvPr/>
          </p:nvSpPr>
          <p:spPr>
            <a:xfrm>
              <a:off x="5687984" y="1892590"/>
              <a:ext cx="810487"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atin typeface="微软雅黑" panose="020B0503020204020204" pitchFamily="34" charset="-122"/>
                  <a:ea typeface="微软雅黑" panose="020B0503020204020204" pitchFamily="34" charset="-122"/>
                </a:rPr>
                <a:t>分局</a:t>
              </a:r>
              <a:r>
                <a:rPr lang="en-US" altLang="zh-CN" sz="900" dirty="0">
                  <a:latin typeface="微软雅黑" panose="020B0503020204020204" pitchFamily="34" charset="-122"/>
                  <a:ea typeface="微软雅黑" panose="020B0503020204020204" pitchFamily="34" charset="-122"/>
                </a:rPr>
                <a:t>2</a:t>
              </a:r>
              <a:endParaRPr lang="zh-CN" altLang="en-US" sz="900" dirty="0">
                <a:latin typeface="微软雅黑" panose="020B0503020204020204" pitchFamily="34" charset="-122"/>
                <a:ea typeface="微软雅黑" panose="020B0503020204020204" pitchFamily="34" charset="-122"/>
              </a:endParaRPr>
            </a:p>
          </p:txBody>
        </p:sp>
      </p:grpSp>
      <p:sp>
        <p:nvSpPr>
          <p:cNvPr id="388" name="矩形 387">
            <a:extLst>
              <a:ext uri="{FF2B5EF4-FFF2-40B4-BE49-F238E27FC236}">
                <a16:creationId xmlns:a16="http://schemas.microsoft.com/office/drawing/2014/main" id="{58943A9F-6FCA-47E7-81BB-36760B2B4256}"/>
              </a:ext>
            </a:extLst>
          </p:cNvPr>
          <p:cNvSpPr/>
          <p:nvPr/>
        </p:nvSpPr>
        <p:spPr>
          <a:xfrm>
            <a:off x="9597692" y="2750747"/>
            <a:ext cx="623129" cy="25182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800" dirty="0">
                <a:latin typeface="微软雅黑" panose="020B0503020204020204" pitchFamily="34" charset="-122"/>
                <a:ea typeface="微软雅黑" panose="020B0503020204020204" pitchFamily="34" charset="-122"/>
              </a:rPr>
              <a:t>视频专网相关应用</a:t>
            </a:r>
          </a:p>
        </p:txBody>
      </p:sp>
      <p:grpSp>
        <p:nvGrpSpPr>
          <p:cNvPr id="389" name="组合 388">
            <a:extLst>
              <a:ext uri="{FF2B5EF4-FFF2-40B4-BE49-F238E27FC236}">
                <a16:creationId xmlns:a16="http://schemas.microsoft.com/office/drawing/2014/main" id="{25A98D6C-7B40-449C-A5FE-F27A0B193C2B}"/>
              </a:ext>
            </a:extLst>
          </p:cNvPr>
          <p:cNvGrpSpPr/>
          <p:nvPr/>
        </p:nvGrpSpPr>
        <p:grpSpPr>
          <a:xfrm>
            <a:off x="10450357" y="2498706"/>
            <a:ext cx="1144744" cy="552166"/>
            <a:chOff x="5569785" y="1892590"/>
            <a:chExt cx="1144744" cy="552166"/>
          </a:xfrm>
        </p:grpSpPr>
        <p:sp>
          <p:nvSpPr>
            <p:cNvPr id="400" name="矩形 399">
              <a:extLst>
                <a:ext uri="{FF2B5EF4-FFF2-40B4-BE49-F238E27FC236}">
                  <a16:creationId xmlns:a16="http://schemas.microsoft.com/office/drawing/2014/main" id="{784190FB-0639-451B-BE7F-103AA8CD308D}"/>
                </a:ext>
              </a:extLst>
            </p:cNvPr>
            <p:cNvSpPr/>
            <p:nvPr/>
          </p:nvSpPr>
          <p:spPr>
            <a:xfrm>
              <a:off x="5569785" y="1901805"/>
              <a:ext cx="1144744" cy="54295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401" name="文本框 682">
              <a:extLst>
                <a:ext uri="{FF2B5EF4-FFF2-40B4-BE49-F238E27FC236}">
                  <a16:creationId xmlns:a16="http://schemas.microsoft.com/office/drawing/2014/main" id="{CA993619-C0B9-4448-A658-AFDEF59F184B}"/>
                </a:ext>
              </a:extLst>
            </p:cNvPr>
            <p:cNvSpPr txBox="1"/>
            <p:nvPr/>
          </p:nvSpPr>
          <p:spPr>
            <a:xfrm>
              <a:off x="5813411" y="2026572"/>
              <a:ext cx="200965"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b="1" dirty="0">
                  <a:solidFill>
                    <a:schemeClr val="accent1"/>
                  </a:solidFill>
                  <a:latin typeface="微软雅黑" panose="020B0503020204020204" pitchFamily="34" charset="-122"/>
                  <a:ea typeface="微软雅黑" panose="020B0503020204020204" pitchFamily="34" charset="-122"/>
                </a:rPr>
                <a:t>…</a:t>
              </a:r>
              <a:endParaRPr lang="zh-CN" altLang="en-US" sz="900" b="1" dirty="0">
                <a:solidFill>
                  <a:schemeClr val="accent1"/>
                </a:solidFill>
                <a:latin typeface="微软雅黑" panose="020B0503020204020204" pitchFamily="34" charset="-122"/>
                <a:ea typeface="微软雅黑" panose="020B0503020204020204" pitchFamily="34" charset="-122"/>
              </a:endParaRPr>
            </a:p>
          </p:txBody>
        </p:sp>
        <p:grpSp>
          <p:nvGrpSpPr>
            <p:cNvPr id="402" name="组合 401">
              <a:extLst>
                <a:ext uri="{FF2B5EF4-FFF2-40B4-BE49-F238E27FC236}">
                  <a16:creationId xmlns:a16="http://schemas.microsoft.com/office/drawing/2014/main" id="{D6F56DDF-067F-4239-B8E2-406D3B58E688}"/>
                </a:ext>
              </a:extLst>
            </p:cNvPr>
            <p:cNvGrpSpPr/>
            <p:nvPr/>
          </p:nvGrpSpPr>
          <p:grpSpPr>
            <a:xfrm>
              <a:off x="5602410" y="2110241"/>
              <a:ext cx="418406" cy="315872"/>
              <a:chOff x="11023066" y="307141"/>
              <a:chExt cx="548296" cy="315755"/>
            </a:xfrm>
          </p:grpSpPr>
          <p:pic>
            <p:nvPicPr>
              <p:cNvPr id="404" name="图片 403">
                <a:extLst>
                  <a:ext uri="{FF2B5EF4-FFF2-40B4-BE49-F238E27FC236}">
                    <a16:creationId xmlns:a16="http://schemas.microsoft.com/office/drawing/2014/main" id="{77CD7B3A-F04A-4886-BDA9-190A01B511F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6593" y="307141"/>
                <a:ext cx="169417" cy="156100"/>
              </a:xfrm>
              <a:prstGeom prst="rect">
                <a:avLst/>
              </a:prstGeom>
            </p:spPr>
          </p:pic>
          <p:sp>
            <p:nvSpPr>
              <p:cNvPr id="405" name="圆柱形 686">
                <a:extLst>
                  <a:ext uri="{FF2B5EF4-FFF2-40B4-BE49-F238E27FC236}">
                    <a16:creationId xmlns:a16="http://schemas.microsoft.com/office/drawing/2014/main" id="{1002F9B1-8E99-441E-9345-048CB95B82A1}"/>
                  </a:ext>
                </a:extLst>
              </p:cNvPr>
              <p:cNvSpPr/>
              <p:nvPr/>
            </p:nvSpPr>
            <p:spPr>
              <a:xfrm>
                <a:off x="11171978" y="341451"/>
                <a:ext cx="110689" cy="9715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06" name="图片 405">
                <a:extLst>
                  <a:ext uri="{FF2B5EF4-FFF2-40B4-BE49-F238E27FC236}">
                    <a16:creationId xmlns:a16="http://schemas.microsoft.com/office/drawing/2014/main" id="{6F81CEB3-8ABC-4496-B540-1D970455C97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3066" y="466796"/>
                <a:ext cx="169417" cy="156100"/>
              </a:xfrm>
              <a:prstGeom prst="rect">
                <a:avLst/>
              </a:prstGeom>
            </p:spPr>
          </p:pic>
          <p:sp>
            <p:nvSpPr>
              <p:cNvPr id="407" name="圆柱形 688">
                <a:extLst>
                  <a:ext uri="{FF2B5EF4-FFF2-40B4-BE49-F238E27FC236}">
                    <a16:creationId xmlns:a16="http://schemas.microsoft.com/office/drawing/2014/main" id="{31AB0562-1C38-42E0-ADC4-49A2EAD4637E}"/>
                  </a:ext>
                </a:extLst>
              </p:cNvPr>
              <p:cNvSpPr/>
              <p:nvPr/>
            </p:nvSpPr>
            <p:spPr>
              <a:xfrm>
                <a:off x="11168451" y="501106"/>
                <a:ext cx="110689" cy="9715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08" name="图片 407">
                <a:extLst>
                  <a:ext uri="{FF2B5EF4-FFF2-40B4-BE49-F238E27FC236}">
                    <a16:creationId xmlns:a16="http://schemas.microsoft.com/office/drawing/2014/main" id="{EA6116FD-4336-4723-B761-2BE08BA6204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315288" y="452280"/>
                <a:ext cx="169417" cy="156100"/>
              </a:xfrm>
              <a:prstGeom prst="rect">
                <a:avLst/>
              </a:prstGeom>
            </p:spPr>
          </p:pic>
          <p:sp>
            <p:nvSpPr>
              <p:cNvPr id="409" name="圆柱形 690">
                <a:extLst>
                  <a:ext uri="{FF2B5EF4-FFF2-40B4-BE49-F238E27FC236}">
                    <a16:creationId xmlns:a16="http://schemas.microsoft.com/office/drawing/2014/main" id="{1972046C-3955-4B2E-85A8-34E03E6973EB}"/>
                  </a:ext>
                </a:extLst>
              </p:cNvPr>
              <p:cNvSpPr/>
              <p:nvPr/>
            </p:nvSpPr>
            <p:spPr>
              <a:xfrm>
                <a:off x="11460673" y="486590"/>
                <a:ext cx="110689" cy="9715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03" name="文本框 684">
              <a:extLst>
                <a:ext uri="{FF2B5EF4-FFF2-40B4-BE49-F238E27FC236}">
                  <a16:creationId xmlns:a16="http://schemas.microsoft.com/office/drawing/2014/main" id="{7A811BD4-C21A-44B1-94CA-EE4269D1F32C}"/>
                </a:ext>
              </a:extLst>
            </p:cNvPr>
            <p:cNvSpPr txBox="1"/>
            <p:nvPr/>
          </p:nvSpPr>
          <p:spPr>
            <a:xfrm>
              <a:off x="5687984" y="1892590"/>
              <a:ext cx="810487"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900" dirty="0">
                  <a:latin typeface="微软雅黑" panose="020B0503020204020204" pitchFamily="34" charset="-122"/>
                  <a:ea typeface="微软雅黑" panose="020B0503020204020204" pitchFamily="34" charset="-122"/>
                </a:rPr>
                <a:t>分局</a:t>
              </a:r>
              <a:r>
                <a:rPr lang="en-US" altLang="zh-CN" sz="900" dirty="0">
                  <a:latin typeface="微软雅黑" panose="020B0503020204020204" pitchFamily="34" charset="-122"/>
                  <a:ea typeface="微软雅黑" panose="020B0503020204020204" pitchFamily="34" charset="-122"/>
                </a:rPr>
                <a:t>N</a:t>
              </a:r>
              <a:endParaRPr lang="zh-CN" altLang="en-US" sz="900" dirty="0">
                <a:latin typeface="微软雅黑" panose="020B0503020204020204" pitchFamily="34" charset="-122"/>
                <a:ea typeface="微软雅黑" panose="020B0503020204020204" pitchFamily="34" charset="-122"/>
              </a:endParaRPr>
            </a:p>
          </p:txBody>
        </p:sp>
      </p:grpSp>
      <p:sp>
        <p:nvSpPr>
          <p:cNvPr id="390" name="矩形 389">
            <a:extLst>
              <a:ext uri="{FF2B5EF4-FFF2-40B4-BE49-F238E27FC236}">
                <a16:creationId xmlns:a16="http://schemas.microsoft.com/office/drawing/2014/main" id="{44A3EAB4-09D2-411D-BA68-E877077523CF}"/>
              </a:ext>
            </a:extLst>
          </p:cNvPr>
          <p:cNvSpPr/>
          <p:nvPr/>
        </p:nvSpPr>
        <p:spPr>
          <a:xfrm>
            <a:off x="10946204" y="2744446"/>
            <a:ext cx="623129" cy="25182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800" dirty="0">
                <a:latin typeface="微软雅黑" panose="020B0503020204020204" pitchFamily="34" charset="-122"/>
                <a:ea typeface="微软雅黑" panose="020B0503020204020204" pitchFamily="34" charset="-122"/>
              </a:rPr>
              <a:t>视频专网相关应用</a:t>
            </a:r>
          </a:p>
        </p:txBody>
      </p:sp>
      <p:pic>
        <p:nvPicPr>
          <p:cNvPr id="391" name="Picture 14" descr="IX5000磁盘柜侧面视图">
            <a:extLst>
              <a:ext uri="{FF2B5EF4-FFF2-40B4-BE49-F238E27FC236}">
                <a16:creationId xmlns:a16="http://schemas.microsoft.com/office/drawing/2014/main" id="{AD7B43E2-5DA1-4F5A-B612-60A43D716FD0}"/>
              </a:ext>
            </a:extLst>
          </p:cNvPr>
          <p:cNvPicPr>
            <a:picLocks noChangeAspect="1" noChangeArrowheads="1"/>
          </p:cNvPicPr>
          <p:nvPr/>
        </p:nvPicPr>
        <p:blipFill>
          <a:blip r:embed="rId23" cstate="print"/>
          <a:srcRect/>
          <a:stretch>
            <a:fillRect/>
          </a:stretch>
        </p:blipFill>
        <p:spPr bwMode="auto">
          <a:xfrm>
            <a:off x="9018185" y="1604265"/>
            <a:ext cx="415073" cy="320618"/>
          </a:xfrm>
          <a:prstGeom prst="rect">
            <a:avLst/>
          </a:prstGeom>
          <a:noFill/>
        </p:spPr>
      </p:pic>
      <p:pic>
        <p:nvPicPr>
          <p:cNvPr id="392" name="Picture 14" descr="IX5000磁盘柜侧面视图">
            <a:extLst>
              <a:ext uri="{FF2B5EF4-FFF2-40B4-BE49-F238E27FC236}">
                <a16:creationId xmlns:a16="http://schemas.microsoft.com/office/drawing/2014/main" id="{7D28108C-DB76-4260-A7F4-9A9266428D7C}"/>
              </a:ext>
            </a:extLst>
          </p:cNvPr>
          <p:cNvPicPr>
            <a:picLocks noChangeAspect="1" noChangeArrowheads="1"/>
          </p:cNvPicPr>
          <p:nvPr/>
        </p:nvPicPr>
        <p:blipFill>
          <a:blip r:embed="rId23" cstate="print"/>
          <a:srcRect/>
          <a:stretch>
            <a:fillRect/>
          </a:stretch>
        </p:blipFill>
        <p:spPr bwMode="auto">
          <a:xfrm>
            <a:off x="9455690" y="1616598"/>
            <a:ext cx="415073" cy="320618"/>
          </a:xfrm>
          <a:prstGeom prst="rect">
            <a:avLst/>
          </a:prstGeom>
          <a:noFill/>
        </p:spPr>
      </p:pic>
      <p:pic>
        <p:nvPicPr>
          <p:cNvPr id="393" name="Picture 14" descr="IX5000磁盘柜侧面视图">
            <a:extLst>
              <a:ext uri="{FF2B5EF4-FFF2-40B4-BE49-F238E27FC236}">
                <a16:creationId xmlns:a16="http://schemas.microsoft.com/office/drawing/2014/main" id="{BE0856B1-A466-477F-888A-87354CF37DCF}"/>
              </a:ext>
            </a:extLst>
          </p:cNvPr>
          <p:cNvPicPr>
            <a:picLocks noChangeAspect="1" noChangeArrowheads="1"/>
          </p:cNvPicPr>
          <p:nvPr/>
        </p:nvPicPr>
        <p:blipFill>
          <a:blip r:embed="rId23" cstate="print"/>
          <a:srcRect/>
          <a:stretch>
            <a:fillRect/>
          </a:stretch>
        </p:blipFill>
        <p:spPr bwMode="auto">
          <a:xfrm>
            <a:off x="9886186" y="1604231"/>
            <a:ext cx="415073" cy="320618"/>
          </a:xfrm>
          <a:prstGeom prst="rect">
            <a:avLst/>
          </a:prstGeom>
          <a:noFill/>
        </p:spPr>
      </p:pic>
      <p:cxnSp>
        <p:nvCxnSpPr>
          <p:cNvPr id="394" name="直线连接符 98">
            <a:extLst>
              <a:ext uri="{FF2B5EF4-FFF2-40B4-BE49-F238E27FC236}">
                <a16:creationId xmlns:a16="http://schemas.microsoft.com/office/drawing/2014/main" id="{F6A18C76-0A16-4FD9-B580-D7C5FD4398D8}"/>
              </a:ext>
            </a:extLst>
          </p:cNvPr>
          <p:cNvCxnSpPr>
            <a:cxnSpLocks/>
          </p:cNvCxnSpPr>
          <p:nvPr/>
        </p:nvCxnSpPr>
        <p:spPr>
          <a:xfrm flipV="1">
            <a:off x="7025553" y="2698389"/>
            <a:ext cx="0" cy="473339"/>
          </a:xfrm>
          <a:prstGeom prst="line">
            <a:avLst/>
          </a:prstGeom>
          <a:ln w="28575">
            <a:solidFill>
              <a:srgbClr val="4D64A7"/>
            </a:solidFill>
          </a:ln>
        </p:spPr>
        <p:style>
          <a:lnRef idx="1">
            <a:schemeClr val="accent1"/>
          </a:lnRef>
          <a:fillRef idx="0">
            <a:schemeClr val="accent1"/>
          </a:fillRef>
          <a:effectRef idx="0">
            <a:schemeClr val="accent1"/>
          </a:effectRef>
          <a:fontRef idx="minor">
            <a:schemeClr val="tx1"/>
          </a:fontRef>
        </p:style>
      </p:cxnSp>
      <p:sp>
        <p:nvSpPr>
          <p:cNvPr id="395" name="矩形: 棱台 394">
            <a:extLst>
              <a:ext uri="{FF2B5EF4-FFF2-40B4-BE49-F238E27FC236}">
                <a16:creationId xmlns:a16="http://schemas.microsoft.com/office/drawing/2014/main" id="{70A11703-32A1-4FF2-A8BA-CD9CDD4C14BE}"/>
              </a:ext>
            </a:extLst>
          </p:cNvPr>
          <p:cNvSpPr/>
          <p:nvPr/>
        </p:nvSpPr>
        <p:spPr>
          <a:xfrm>
            <a:off x="6507065" y="2360730"/>
            <a:ext cx="1007014" cy="316911"/>
          </a:xfrm>
          <a:prstGeom prst="bevel">
            <a:avLst>
              <a:gd name="adj" fmla="val 10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b="1" dirty="0">
                <a:latin typeface="微软雅黑" panose="020B0503020204020204" pitchFamily="34" charset="-122"/>
                <a:ea typeface="微软雅黑" panose="020B0503020204020204" pitchFamily="34" charset="-122"/>
              </a:rPr>
              <a:t>AI</a:t>
            </a:r>
            <a:r>
              <a:rPr lang="zh-CN" altLang="en-US" sz="900" b="1" dirty="0">
                <a:latin typeface="微软雅黑" panose="020B0503020204020204" pitchFamily="34" charset="-122"/>
                <a:ea typeface="微软雅黑" panose="020B0503020204020204" pitchFamily="34" charset="-122"/>
              </a:rPr>
              <a:t>图像一体机</a:t>
            </a:r>
            <a:endParaRPr lang="en-US" altLang="zh-CN" sz="900" b="1" dirty="0">
              <a:latin typeface="微软雅黑" panose="020B0503020204020204" pitchFamily="34" charset="-122"/>
              <a:ea typeface="微软雅黑" panose="020B0503020204020204" pitchFamily="34" charset="-122"/>
            </a:endParaRPr>
          </a:p>
        </p:txBody>
      </p:sp>
      <p:sp>
        <p:nvSpPr>
          <p:cNvPr id="396" name="文本框 1">
            <a:extLst>
              <a:ext uri="{FF2B5EF4-FFF2-40B4-BE49-F238E27FC236}">
                <a16:creationId xmlns:a16="http://schemas.microsoft.com/office/drawing/2014/main" id="{7FF0265C-386E-4BD7-8A8E-2284F7C77370}"/>
              </a:ext>
            </a:extLst>
          </p:cNvPr>
          <p:cNvSpPr txBox="1"/>
          <p:nvPr/>
        </p:nvSpPr>
        <p:spPr>
          <a:xfrm>
            <a:off x="4654734" y="3949081"/>
            <a:ext cx="831603"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latin typeface="微软雅黑" panose="020B0503020204020204" pitchFamily="34" charset="-122"/>
                <a:ea typeface="微软雅黑" panose="020B0503020204020204" pitchFamily="34" charset="-122"/>
              </a:rPr>
              <a:t>社区</a:t>
            </a:r>
          </a:p>
        </p:txBody>
      </p:sp>
      <p:sp>
        <p:nvSpPr>
          <p:cNvPr id="397" name="矩形: 棱台 396">
            <a:extLst>
              <a:ext uri="{FF2B5EF4-FFF2-40B4-BE49-F238E27FC236}">
                <a16:creationId xmlns:a16="http://schemas.microsoft.com/office/drawing/2014/main" id="{A84A15A5-AE92-40E8-A59E-36E9171E6262}"/>
              </a:ext>
            </a:extLst>
          </p:cNvPr>
          <p:cNvSpPr/>
          <p:nvPr/>
        </p:nvSpPr>
        <p:spPr>
          <a:xfrm>
            <a:off x="5305220" y="1907189"/>
            <a:ext cx="1007014" cy="316911"/>
          </a:xfrm>
          <a:prstGeom prst="bevel">
            <a:avLst>
              <a:gd name="adj" fmla="val 10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900" b="1" dirty="0">
                <a:latin typeface="微软雅黑" panose="020B0503020204020204" pitchFamily="34" charset="-122"/>
                <a:ea typeface="微软雅黑" panose="020B0503020204020204" pitchFamily="34" charset="-122"/>
              </a:rPr>
              <a:t>门禁管理平台</a:t>
            </a:r>
            <a:endParaRPr lang="en-US" altLang="zh-CN" sz="900" b="1" dirty="0">
              <a:latin typeface="微软雅黑" panose="020B0503020204020204" pitchFamily="34" charset="-122"/>
              <a:ea typeface="微软雅黑" panose="020B0503020204020204" pitchFamily="34" charset="-122"/>
            </a:endParaRPr>
          </a:p>
        </p:txBody>
      </p:sp>
      <p:cxnSp>
        <p:nvCxnSpPr>
          <p:cNvPr id="398" name="直线连接符 98">
            <a:extLst>
              <a:ext uri="{FF2B5EF4-FFF2-40B4-BE49-F238E27FC236}">
                <a16:creationId xmlns:a16="http://schemas.microsoft.com/office/drawing/2014/main" id="{151D0492-A00C-4467-9A75-24211E29EB3C}"/>
              </a:ext>
            </a:extLst>
          </p:cNvPr>
          <p:cNvCxnSpPr>
            <a:cxnSpLocks/>
          </p:cNvCxnSpPr>
          <p:nvPr/>
        </p:nvCxnSpPr>
        <p:spPr>
          <a:xfrm flipH="1" flipV="1">
            <a:off x="5936209" y="2293841"/>
            <a:ext cx="1536" cy="845797"/>
          </a:xfrm>
          <a:prstGeom prst="line">
            <a:avLst/>
          </a:prstGeom>
          <a:ln w="28575">
            <a:solidFill>
              <a:srgbClr val="4D64A7"/>
            </a:solidFill>
          </a:ln>
        </p:spPr>
        <p:style>
          <a:lnRef idx="1">
            <a:schemeClr val="accent1"/>
          </a:lnRef>
          <a:fillRef idx="0">
            <a:schemeClr val="accent1"/>
          </a:fillRef>
          <a:effectRef idx="0">
            <a:schemeClr val="accent1"/>
          </a:effectRef>
          <a:fontRef idx="minor">
            <a:schemeClr val="tx1"/>
          </a:fontRef>
        </p:style>
      </p:cxnSp>
      <p:sp>
        <p:nvSpPr>
          <p:cNvPr id="399" name="文本框 2">
            <a:extLst>
              <a:ext uri="{FF2B5EF4-FFF2-40B4-BE49-F238E27FC236}">
                <a16:creationId xmlns:a16="http://schemas.microsoft.com/office/drawing/2014/main" id="{159D532B-F1A6-4435-A771-B1C3663AE005}"/>
              </a:ext>
            </a:extLst>
          </p:cNvPr>
          <p:cNvSpPr txBox="1"/>
          <p:nvPr/>
        </p:nvSpPr>
        <p:spPr>
          <a:xfrm>
            <a:off x="4738148" y="1333532"/>
            <a:ext cx="883622"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机房</a:t>
            </a:r>
          </a:p>
        </p:txBody>
      </p:sp>
      <p:cxnSp>
        <p:nvCxnSpPr>
          <p:cNvPr id="540" name="直接连接符 539">
            <a:extLst>
              <a:ext uri="{FF2B5EF4-FFF2-40B4-BE49-F238E27FC236}">
                <a16:creationId xmlns:a16="http://schemas.microsoft.com/office/drawing/2014/main" id="{914E77E8-8A1E-4224-9DD1-944D4587217F}"/>
              </a:ext>
            </a:extLst>
          </p:cNvPr>
          <p:cNvCxnSpPr>
            <a:cxnSpLocks/>
            <a:stCxn id="483" idx="0"/>
            <a:endCxn id="475" idx="2"/>
          </p:cNvCxnSpPr>
          <p:nvPr/>
        </p:nvCxnSpPr>
        <p:spPr>
          <a:xfrm flipH="1" flipV="1">
            <a:off x="2423727" y="5020463"/>
            <a:ext cx="892795" cy="218243"/>
          </a:xfrm>
          <a:prstGeom prst="line">
            <a:avLst/>
          </a:prstGeom>
          <a:no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75654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66F23EB-2CD7-42D0-9300-82CCECEA839C}"/>
              </a:ext>
            </a:extLst>
          </p:cNvPr>
          <p:cNvSpPr txBox="1"/>
          <p:nvPr/>
        </p:nvSpPr>
        <p:spPr>
          <a:xfrm>
            <a:off x="838200" y="365125"/>
            <a:ext cx="10515600" cy="615603"/>
          </a:xfrm>
          <a:prstGeom prst="rect">
            <a:avLst/>
          </a:prstGeom>
        </p:spPr>
        <p:txBody>
          <a:bodyPr vert="horz" lIns="91440" tIns="45720" rIns="91440" bIns="45720" rtlCol="0" anchor="ctr">
            <a:normAutofit/>
          </a:bodyPr>
          <a:lstStyle/>
          <a:p>
            <a:pPr>
              <a:lnSpc>
                <a:spcPct val="90000"/>
              </a:lnSpc>
            </a:pPr>
            <a:r>
              <a:rPr lang="zh-CN" altLang="en-US" b="1" dirty="0">
                <a:solidFill>
                  <a:srgbClr val="0068E7"/>
                </a:solidFill>
                <a:latin typeface="微软雅黑" panose="020B0503020204020204" pitchFamily="34" charset="-122"/>
                <a:ea typeface="微软雅黑" panose="020B0503020204020204" pitchFamily="34" charset="-122"/>
              </a:rPr>
              <a:t>智慧社区</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海纳服务平台</a:t>
            </a:r>
          </a:p>
        </p:txBody>
      </p:sp>
      <p:pic>
        <p:nvPicPr>
          <p:cNvPr id="30" name="图片 29">
            <a:extLst>
              <a:ext uri="{FF2B5EF4-FFF2-40B4-BE49-F238E27FC236}">
                <a16:creationId xmlns:a16="http://schemas.microsoft.com/office/drawing/2014/main" id="{DE17BDA1-282C-49E7-8790-D1EEAD1CC18A}"/>
              </a:ext>
            </a:extLst>
          </p:cNvPr>
          <p:cNvPicPr>
            <a:picLocks noChangeAspect="1"/>
          </p:cNvPicPr>
          <p:nvPr/>
        </p:nvPicPr>
        <p:blipFill>
          <a:blip r:embed="rId3"/>
          <a:stretch>
            <a:fillRect/>
          </a:stretch>
        </p:blipFill>
        <p:spPr>
          <a:xfrm>
            <a:off x="1" y="404664"/>
            <a:ext cx="767408" cy="504056"/>
          </a:xfrm>
          <a:prstGeom prst="rect">
            <a:avLst/>
          </a:prstGeom>
        </p:spPr>
      </p:pic>
      <p:grpSp>
        <p:nvGrpSpPr>
          <p:cNvPr id="271" name="组合 270">
            <a:extLst>
              <a:ext uri="{FF2B5EF4-FFF2-40B4-BE49-F238E27FC236}">
                <a16:creationId xmlns:a16="http://schemas.microsoft.com/office/drawing/2014/main" id="{8FC71F61-E987-4F92-ABA0-F47A02FBF3A4}"/>
              </a:ext>
            </a:extLst>
          </p:cNvPr>
          <p:cNvGrpSpPr/>
          <p:nvPr/>
        </p:nvGrpSpPr>
        <p:grpSpPr>
          <a:xfrm>
            <a:off x="767408" y="969939"/>
            <a:ext cx="10700629" cy="5051349"/>
            <a:chOff x="785738" y="936092"/>
            <a:chExt cx="8178750" cy="3840936"/>
          </a:xfrm>
        </p:grpSpPr>
        <p:sp>
          <p:nvSpPr>
            <p:cNvPr id="272" name="矩形: 圆角 271">
              <a:extLst>
                <a:ext uri="{FF2B5EF4-FFF2-40B4-BE49-F238E27FC236}">
                  <a16:creationId xmlns:a16="http://schemas.microsoft.com/office/drawing/2014/main" id="{D56131E4-D23E-49A7-B6D5-B02C22608953}"/>
                </a:ext>
              </a:extLst>
            </p:cNvPr>
            <p:cNvSpPr/>
            <p:nvPr/>
          </p:nvSpPr>
          <p:spPr>
            <a:xfrm>
              <a:off x="787695" y="936093"/>
              <a:ext cx="1512168" cy="463922"/>
            </a:xfrm>
            <a:prstGeom prst="roundRect">
              <a:avLst/>
            </a:prstGeom>
            <a:noFill/>
            <a:ln w="6350">
              <a:solidFill>
                <a:srgbClr val="1D9EE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Microsoft YaHei Light" charset="-122"/>
                  <a:ea typeface="Microsoft YaHei Light" charset="-122"/>
                  <a:cs typeface="Microsoft YaHei Light" charset="-122"/>
                </a:rPr>
                <a:t>前端</a:t>
              </a:r>
            </a:p>
          </p:txBody>
        </p:sp>
        <p:sp>
          <p:nvSpPr>
            <p:cNvPr id="273" name="矩形: 圆角 272">
              <a:extLst>
                <a:ext uri="{FF2B5EF4-FFF2-40B4-BE49-F238E27FC236}">
                  <a16:creationId xmlns:a16="http://schemas.microsoft.com/office/drawing/2014/main" id="{4277311E-36BD-4A58-995C-EAB531C05031}"/>
                </a:ext>
              </a:extLst>
            </p:cNvPr>
            <p:cNvSpPr/>
            <p:nvPr/>
          </p:nvSpPr>
          <p:spPr>
            <a:xfrm>
              <a:off x="791580" y="2624600"/>
              <a:ext cx="1512168" cy="463922"/>
            </a:xfrm>
            <a:prstGeom prst="roundRect">
              <a:avLst/>
            </a:prstGeom>
            <a:noFill/>
            <a:ln w="6350">
              <a:solidFill>
                <a:srgbClr val="1D9EE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Microsoft YaHei Light" charset="-122"/>
                  <a:ea typeface="Microsoft YaHei Light" charset="-122"/>
                  <a:cs typeface="Microsoft YaHei Light" charset="-122"/>
                </a:rPr>
                <a:t>管理端</a:t>
              </a:r>
            </a:p>
          </p:txBody>
        </p:sp>
        <p:sp>
          <p:nvSpPr>
            <p:cNvPr id="541" name="矩形: 圆角 540">
              <a:extLst>
                <a:ext uri="{FF2B5EF4-FFF2-40B4-BE49-F238E27FC236}">
                  <a16:creationId xmlns:a16="http://schemas.microsoft.com/office/drawing/2014/main" id="{B8E39B1B-C29F-4C75-BABA-5890AD1EEE78}"/>
                </a:ext>
              </a:extLst>
            </p:cNvPr>
            <p:cNvSpPr/>
            <p:nvPr/>
          </p:nvSpPr>
          <p:spPr>
            <a:xfrm>
              <a:off x="785738" y="4313106"/>
              <a:ext cx="1512168" cy="463922"/>
            </a:xfrm>
            <a:prstGeom prst="roundRect">
              <a:avLst/>
            </a:prstGeom>
            <a:noFill/>
            <a:ln w="6350">
              <a:solidFill>
                <a:srgbClr val="1D9EE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Microsoft YaHei Light" charset="-122"/>
                  <a:ea typeface="Microsoft YaHei Light" charset="-122"/>
                  <a:cs typeface="Microsoft YaHei Light" charset="-122"/>
                </a:rPr>
                <a:t>后台</a:t>
              </a:r>
            </a:p>
          </p:txBody>
        </p:sp>
        <p:sp>
          <p:nvSpPr>
            <p:cNvPr id="542" name="矩形: 圆角 541">
              <a:extLst>
                <a:ext uri="{FF2B5EF4-FFF2-40B4-BE49-F238E27FC236}">
                  <a16:creationId xmlns:a16="http://schemas.microsoft.com/office/drawing/2014/main" id="{CE32DA38-6E59-479D-B52E-9C12D9D0A5EF}"/>
                </a:ext>
              </a:extLst>
            </p:cNvPr>
            <p:cNvSpPr/>
            <p:nvPr/>
          </p:nvSpPr>
          <p:spPr>
            <a:xfrm>
              <a:off x="2627784" y="936092"/>
              <a:ext cx="1728192" cy="1275618"/>
            </a:xfrm>
            <a:prstGeom prst="roundRect">
              <a:avLst/>
            </a:prstGeom>
            <a:noFill/>
            <a:ln w="6350">
              <a:solidFill>
                <a:srgbClr val="1D9EE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Microsoft YaHei Light" charset="-122"/>
                <a:ea typeface="Microsoft YaHei Light" charset="-122"/>
                <a:cs typeface="Microsoft YaHei Light" charset="-122"/>
              </a:endParaRPr>
            </a:p>
          </p:txBody>
        </p:sp>
        <p:sp>
          <p:nvSpPr>
            <p:cNvPr id="543" name="矩形: 圆角 542">
              <a:extLst>
                <a:ext uri="{FF2B5EF4-FFF2-40B4-BE49-F238E27FC236}">
                  <a16:creationId xmlns:a16="http://schemas.microsoft.com/office/drawing/2014/main" id="{F95188FE-23D4-47A2-BC8D-C49F95B1ECE1}"/>
                </a:ext>
              </a:extLst>
            </p:cNvPr>
            <p:cNvSpPr/>
            <p:nvPr/>
          </p:nvSpPr>
          <p:spPr>
            <a:xfrm>
              <a:off x="4460103" y="936092"/>
              <a:ext cx="4360369" cy="1275618"/>
            </a:xfrm>
            <a:prstGeom prst="roundRect">
              <a:avLst/>
            </a:prstGeom>
            <a:noFill/>
            <a:ln w="6350">
              <a:solidFill>
                <a:srgbClr val="1D9EE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Microsoft YaHei Light" charset="-122"/>
                <a:ea typeface="Microsoft YaHei Light" charset="-122"/>
                <a:cs typeface="Microsoft YaHei Light" charset="-122"/>
              </a:endParaRPr>
            </a:p>
          </p:txBody>
        </p:sp>
        <p:sp>
          <p:nvSpPr>
            <p:cNvPr id="544" name="矩形: 圆角 543">
              <a:extLst>
                <a:ext uri="{FF2B5EF4-FFF2-40B4-BE49-F238E27FC236}">
                  <a16:creationId xmlns:a16="http://schemas.microsoft.com/office/drawing/2014/main" id="{AD83A88C-0A05-42BA-96DA-8D07731EA291}"/>
                </a:ext>
              </a:extLst>
            </p:cNvPr>
            <p:cNvSpPr/>
            <p:nvPr/>
          </p:nvSpPr>
          <p:spPr>
            <a:xfrm>
              <a:off x="2627784" y="2380142"/>
              <a:ext cx="6192688" cy="1775895"/>
            </a:xfrm>
            <a:prstGeom prst="roundRect">
              <a:avLst/>
            </a:prstGeom>
            <a:noFill/>
            <a:ln w="6350">
              <a:solidFill>
                <a:srgbClr val="1D9EE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Microsoft YaHei Light" charset="-122"/>
                <a:ea typeface="Microsoft YaHei Light" charset="-122"/>
                <a:cs typeface="Microsoft YaHei Light" charset="-122"/>
              </a:endParaRPr>
            </a:p>
          </p:txBody>
        </p:sp>
        <p:sp>
          <p:nvSpPr>
            <p:cNvPr id="545" name="矩形: 圆角 544">
              <a:extLst>
                <a:ext uri="{FF2B5EF4-FFF2-40B4-BE49-F238E27FC236}">
                  <a16:creationId xmlns:a16="http://schemas.microsoft.com/office/drawing/2014/main" id="{C9281314-6EC0-4918-B6DA-E623591A9CEB}"/>
                </a:ext>
              </a:extLst>
            </p:cNvPr>
            <p:cNvSpPr/>
            <p:nvPr/>
          </p:nvSpPr>
          <p:spPr>
            <a:xfrm>
              <a:off x="2627784" y="4308948"/>
              <a:ext cx="6192688" cy="468080"/>
            </a:xfrm>
            <a:prstGeom prst="roundRect">
              <a:avLst/>
            </a:prstGeom>
            <a:noFill/>
            <a:ln w="6350">
              <a:solidFill>
                <a:srgbClr val="1D9EE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Microsoft YaHei Light" charset="-122"/>
                <a:ea typeface="Microsoft YaHei Light" charset="-122"/>
                <a:cs typeface="Microsoft YaHei Light" charset="-122"/>
              </a:endParaRPr>
            </a:p>
          </p:txBody>
        </p:sp>
        <p:sp>
          <p:nvSpPr>
            <p:cNvPr id="546" name="文本框 545">
              <a:extLst>
                <a:ext uri="{FF2B5EF4-FFF2-40B4-BE49-F238E27FC236}">
                  <a16:creationId xmlns:a16="http://schemas.microsoft.com/office/drawing/2014/main" id="{889CD8DD-7126-4C70-8356-2188DBC08D0F}"/>
                </a:ext>
              </a:extLst>
            </p:cNvPr>
            <p:cNvSpPr txBox="1"/>
            <p:nvPr/>
          </p:nvSpPr>
          <p:spPr>
            <a:xfrm>
              <a:off x="2714930" y="1059356"/>
              <a:ext cx="1512168" cy="491456"/>
            </a:xfrm>
            <a:prstGeom prst="rect">
              <a:avLst/>
            </a:prstGeom>
            <a:noFill/>
          </p:spPr>
          <p:txBody>
            <a:bodyPr wrap="square" rtlCol="0">
              <a:spAutoFit/>
            </a:bodyPr>
            <a:lstStyle/>
            <a:p>
              <a:r>
                <a:rPr lang="zh-CN" altLang="en-US" dirty="0">
                  <a:latin typeface="Microsoft YaHei Light" charset="-122"/>
                  <a:ea typeface="Microsoft YaHei Light" charset="-122"/>
                  <a:cs typeface="Microsoft YaHei Light" charset="-122"/>
                </a:rPr>
                <a:t>微信公众号</a:t>
              </a:r>
              <a:r>
                <a:rPr lang="en-US" altLang="zh-CN" dirty="0">
                  <a:latin typeface="Microsoft YaHei Light" charset="-122"/>
                  <a:ea typeface="Microsoft YaHei Light" charset="-122"/>
                  <a:cs typeface="Microsoft YaHei Light" charset="-122"/>
                </a:rPr>
                <a:t>/</a:t>
              </a:r>
              <a:r>
                <a:rPr lang="zh-CN" altLang="en-US" dirty="0">
                  <a:latin typeface="Microsoft YaHei Light" charset="-122"/>
                  <a:ea typeface="Microsoft YaHei Light" charset="-122"/>
                  <a:cs typeface="Microsoft YaHei Light" charset="-122"/>
                </a:rPr>
                <a:t>小程序</a:t>
              </a:r>
            </a:p>
          </p:txBody>
        </p:sp>
        <p:sp>
          <p:nvSpPr>
            <p:cNvPr id="547" name="文本框 546">
              <a:extLst>
                <a:ext uri="{FF2B5EF4-FFF2-40B4-BE49-F238E27FC236}">
                  <a16:creationId xmlns:a16="http://schemas.microsoft.com/office/drawing/2014/main" id="{37FE466A-986D-483D-9A52-A1D79B39F926}"/>
                </a:ext>
              </a:extLst>
            </p:cNvPr>
            <p:cNvSpPr txBox="1"/>
            <p:nvPr/>
          </p:nvSpPr>
          <p:spPr>
            <a:xfrm>
              <a:off x="4507708" y="1047016"/>
              <a:ext cx="1512168" cy="280832"/>
            </a:xfrm>
            <a:prstGeom prst="rect">
              <a:avLst/>
            </a:prstGeom>
            <a:noFill/>
          </p:spPr>
          <p:txBody>
            <a:bodyPr wrap="square" rtlCol="0">
              <a:spAutoFit/>
            </a:bodyPr>
            <a:lstStyle/>
            <a:p>
              <a:r>
                <a:rPr lang="zh-CN" altLang="en-US" dirty="0">
                  <a:latin typeface="Microsoft YaHei Light" charset="-122"/>
                  <a:ea typeface="Microsoft YaHei Light" charset="-122"/>
                  <a:cs typeface="Microsoft YaHei Light" charset="-122"/>
                </a:rPr>
                <a:t>企业微信</a:t>
              </a:r>
            </a:p>
          </p:txBody>
        </p:sp>
        <p:sp>
          <p:nvSpPr>
            <p:cNvPr id="548" name="文本框 547">
              <a:extLst>
                <a:ext uri="{FF2B5EF4-FFF2-40B4-BE49-F238E27FC236}">
                  <a16:creationId xmlns:a16="http://schemas.microsoft.com/office/drawing/2014/main" id="{9B58A8F2-5C88-4148-8A8E-9214882EB2F9}"/>
                </a:ext>
              </a:extLst>
            </p:cNvPr>
            <p:cNvSpPr txBox="1"/>
            <p:nvPr/>
          </p:nvSpPr>
          <p:spPr>
            <a:xfrm>
              <a:off x="2714930" y="2486100"/>
              <a:ext cx="3201794" cy="280832"/>
            </a:xfrm>
            <a:prstGeom prst="rect">
              <a:avLst/>
            </a:prstGeom>
            <a:noFill/>
          </p:spPr>
          <p:txBody>
            <a:bodyPr wrap="square" rtlCol="0">
              <a:spAutoFit/>
            </a:bodyPr>
            <a:lstStyle/>
            <a:p>
              <a:r>
                <a:rPr lang="zh-CN" altLang="en-US" dirty="0">
                  <a:latin typeface="Microsoft YaHei Light" charset="-122"/>
                  <a:ea typeface="Microsoft YaHei Light" charset="-122"/>
                  <a:cs typeface="Microsoft YaHei Light" charset="-122"/>
                </a:rPr>
                <a:t>互联网</a:t>
              </a:r>
              <a:r>
                <a:rPr lang="en-US" altLang="zh-CN" dirty="0">
                  <a:latin typeface="Microsoft YaHei Light" charset="-122"/>
                  <a:ea typeface="Microsoft YaHei Light" charset="-122"/>
                  <a:cs typeface="Microsoft YaHei Light" charset="-122"/>
                </a:rPr>
                <a:t>+</a:t>
              </a:r>
              <a:r>
                <a:rPr lang="zh-CN" altLang="en-US" dirty="0">
                  <a:latin typeface="Microsoft YaHei Light" charset="-122"/>
                  <a:ea typeface="Microsoft YaHei Light" charset="-122"/>
                  <a:cs typeface="Microsoft YaHei Light" charset="-122"/>
                </a:rPr>
                <a:t>社区平台（</a:t>
              </a:r>
              <a:r>
                <a:rPr lang="en-US" altLang="zh-CN" dirty="0">
                  <a:latin typeface="Microsoft YaHei Light" charset="-122"/>
                  <a:ea typeface="Microsoft YaHei Light" charset="-122"/>
                  <a:cs typeface="Microsoft YaHei Light" charset="-122"/>
                </a:rPr>
                <a:t>PC</a:t>
              </a:r>
              <a:r>
                <a:rPr lang="zh-CN" altLang="en-US" dirty="0">
                  <a:latin typeface="Microsoft YaHei Light" charset="-122"/>
                  <a:ea typeface="Microsoft YaHei Light" charset="-122"/>
                  <a:cs typeface="Microsoft YaHei Light" charset="-122"/>
                </a:rPr>
                <a:t> </a:t>
              </a:r>
              <a:r>
                <a:rPr lang="en-US" altLang="zh-CN" dirty="0">
                  <a:latin typeface="Microsoft YaHei Light" charset="-122"/>
                  <a:ea typeface="Microsoft YaHei Light" charset="-122"/>
                  <a:cs typeface="Microsoft YaHei Light" charset="-122"/>
                </a:rPr>
                <a:t>Web/</a:t>
              </a:r>
              <a:r>
                <a:rPr lang="zh-CN" altLang="en-US" dirty="0">
                  <a:latin typeface="Microsoft YaHei Light" charset="-122"/>
                  <a:ea typeface="Microsoft YaHei Light" charset="-122"/>
                  <a:cs typeface="Microsoft YaHei Light" charset="-122"/>
                </a:rPr>
                <a:t>移动端）</a:t>
              </a:r>
            </a:p>
          </p:txBody>
        </p:sp>
        <p:sp>
          <p:nvSpPr>
            <p:cNvPr id="549" name="文本框 548">
              <a:extLst>
                <a:ext uri="{FF2B5EF4-FFF2-40B4-BE49-F238E27FC236}">
                  <a16:creationId xmlns:a16="http://schemas.microsoft.com/office/drawing/2014/main" id="{AA0707D9-64E5-45C8-8B15-38644A8CCB92}"/>
                </a:ext>
              </a:extLst>
            </p:cNvPr>
            <p:cNvSpPr txBox="1"/>
            <p:nvPr/>
          </p:nvSpPr>
          <p:spPr>
            <a:xfrm>
              <a:off x="3491880" y="1362602"/>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收物业通知</a:t>
              </a:r>
            </a:p>
          </p:txBody>
        </p:sp>
        <p:sp>
          <p:nvSpPr>
            <p:cNvPr id="550" name="文本框 549">
              <a:extLst>
                <a:ext uri="{FF2B5EF4-FFF2-40B4-BE49-F238E27FC236}">
                  <a16:creationId xmlns:a16="http://schemas.microsoft.com/office/drawing/2014/main" id="{8EF32F6E-EBBE-4A97-AF44-65C3D551C4D3}"/>
                </a:ext>
              </a:extLst>
            </p:cNvPr>
            <p:cNvSpPr txBox="1"/>
            <p:nvPr/>
          </p:nvSpPr>
          <p:spPr>
            <a:xfrm>
              <a:off x="3491880" y="1624174"/>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用物业服务</a:t>
              </a:r>
            </a:p>
          </p:txBody>
        </p:sp>
        <p:sp>
          <p:nvSpPr>
            <p:cNvPr id="551" name="文本框 550">
              <a:extLst>
                <a:ext uri="{FF2B5EF4-FFF2-40B4-BE49-F238E27FC236}">
                  <a16:creationId xmlns:a16="http://schemas.microsoft.com/office/drawing/2014/main" id="{01490806-80B6-428D-A84C-B99B7396EF4B}"/>
                </a:ext>
              </a:extLst>
            </p:cNvPr>
            <p:cNvSpPr txBox="1"/>
            <p:nvPr/>
          </p:nvSpPr>
          <p:spPr>
            <a:xfrm>
              <a:off x="3491880" y="1862703"/>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看社区新闻</a:t>
              </a:r>
            </a:p>
          </p:txBody>
        </p:sp>
        <p:sp>
          <p:nvSpPr>
            <p:cNvPr id="552" name="文本框 551">
              <a:extLst>
                <a:ext uri="{FF2B5EF4-FFF2-40B4-BE49-F238E27FC236}">
                  <a16:creationId xmlns:a16="http://schemas.microsoft.com/office/drawing/2014/main" id="{696BABFC-D916-402C-8278-02404B8CF2A6}"/>
                </a:ext>
              </a:extLst>
            </p:cNvPr>
            <p:cNvSpPr txBox="1"/>
            <p:nvPr/>
          </p:nvSpPr>
          <p:spPr>
            <a:xfrm>
              <a:off x="5114936" y="1341728"/>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公司通知</a:t>
              </a:r>
            </a:p>
          </p:txBody>
        </p:sp>
        <p:sp>
          <p:nvSpPr>
            <p:cNvPr id="553" name="文本框 552">
              <a:extLst>
                <a:ext uri="{FF2B5EF4-FFF2-40B4-BE49-F238E27FC236}">
                  <a16:creationId xmlns:a16="http://schemas.microsoft.com/office/drawing/2014/main" id="{BC2A2E08-826D-4AA5-9A31-1D71A9EA3A15}"/>
                </a:ext>
              </a:extLst>
            </p:cNvPr>
            <p:cNvSpPr txBox="1"/>
            <p:nvPr/>
          </p:nvSpPr>
          <p:spPr>
            <a:xfrm>
              <a:off x="5114936" y="1603300"/>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任务处理</a:t>
              </a:r>
            </a:p>
          </p:txBody>
        </p:sp>
        <p:sp>
          <p:nvSpPr>
            <p:cNvPr id="554" name="文本框 553">
              <a:extLst>
                <a:ext uri="{FF2B5EF4-FFF2-40B4-BE49-F238E27FC236}">
                  <a16:creationId xmlns:a16="http://schemas.microsoft.com/office/drawing/2014/main" id="{23D65842-3253-43E7-B43A-1D2B73F8B40E}"/>
                </a:ext>
              </a:extLst>
            </p:cNvPr>
            <p:cNvSpPr txBox="1"/>
            <p:nvPr/>
          </p:nvSpPr>
          <p:spPr>
            <a:xfrm>
              <a:off x="5114936" y="1841829"/>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住户回复</a:t>
              </a:r>
            </a:p>
          </p:txBody>
        </p:sp>
        <p:sp>
          <p:nvSpPr>
            <p:cNvPr id="555" name="文本框 554">
              <a:extLst>
                <a:ext uri="{FF2B5EF4-FFF2-40B4-BE49-F238E27FC236}">
                  <a16:creationId xmlns:a16="http://schemas.microsoft.com/office/drawing/2014/main" id="{16C5EFF8-2961-4337-A752-9D54122E1BC2}"/>
                </a:ext>
              </a:extLst>
            </p:cNvPr>
            <p:cNvSpPr txBox="1"/>
            <p:nvPr/>
          </p:nvSpPr>
          <p:spPr>
            <a:xfrm>
              <a:off x="6517714" y="1339521"/>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信息发布</a:t>
              </a:r>
            </a:p>
          </p:txBody>
        </p:sp>
        <p:sp>
          <p:nvSpPr>
            <p:cNvPr id="556" name="文本框 555">
              <a:extLst>
                <a:ext uri="{FF2B5EF4-FFF2-40B4-BE49-F238E27FC236}">
                  <a16:creationId xmlns:a16="http://schemas.microsoft.com/office/drawing/2014/main" id="{68779842-58CC-4DF0-966A-33A63C8C09E6}"/>
                </a:ext>
              </a:extLst>
            </p:cNvPr>
            <p:cNvSpPr txBox="1"/>
            <p:nvPr/>
          </p:nvSpPr>
          <p:spPr>
            <a:xfrm>
              <a:off x="6517714" y="1601093"/>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意见收集</a:t>
              </a:r>
            </a:p>
          </p:txBody>
        </p:sp>
        <p:sp>
          <p:nvSpPr>
            <p:cNvPr id="557" name="文本框 556">
              <a:extLst>
                <a:ext uri="{FF2B5EF4-FFF2-40B4-BE49-F238E27FC236}">
                  <a16:creationId xmlns:a16="http://schemas.microsoft.com/office/drawing/2014/main" id="{887EA10A-0CDC-4C54-BFD9-07B60E1B8458}"/>
                </a:ext>
              </a:extLst>
            </p:cNvPr>
            <p:cNvSpPr txBox="1"/>
            <p:nvPr/>
          </p:nvSpPr>
          <p:spPr>
            <a:xfrm>
              <a:off x="6517714" y="1839622"/>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大数据分析</a:t>
              </a:r>
            </a:p>
          </p:txBody>
        </p:sp>
        <p:sp>
          <p:nvSpPr>
            <p:cNvPr id="558" name="文本框 557">
              <a:extLst>
                <a:ext uri="{FF2B5EF4-FFF2-40B4-BE49-F238E27FC236}">
                  <a16:creationId xmlns:a16="http://schemas.microsoft.com/office/drawing/2014/main" id="{E3A09107-391E-4894-888D-EA7F145FD398}"/>
                </a:ext>
              </a:extLst>
            </p:cNvPr>
            <p:cNvSpPr txBox="1"/>
            <p:nvPr/>
          </p:nvSpPr>
          <p:spPr>
            <a:xfrm>
              <a:off x="7996265" y="1356258"/>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订单处理</a:t>
              </a:r>
            </a:p>
          </p:txBody>
        </p:sp>
        <p:sp>
          <p:nvSpPr>
            <p:cNvPr id="559" name="文本框 558">
              <a:extLst>
                <a:ext uri="{FF2B5EF4-FFF2-40B4-BE49-F238E27FC236}">
                  <a16:creationId xmlns:a16="http://schemas.microsoft.com/office/drawing/2014/main" id="{C306A8D3-0662-4290-B829-D86611B4D8EF}"/>
                </a:ext>
              </a:extLst>
            </p:cNvPr>
            <p:cNvSpPr txBox="1"/>
            <p:nvPr/>
          </p:nvSpPr>
          <p:spPr>
            <a:xfrm>
              <a:off x="7996265" y="1617830"/>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客户管理</a:t>
              </a:r>
            </a:p>
          </p:txBody>
        </p:sp>
        <p:sp>
          <p:nvSpPr>
            <p:cNvPr id="560" name="文本框 559">
              <a:extLst>
                <a:ext uri="{FF2B5EF4-FFF2-40B4-BE49-F238E27FC236}">
                  <a16:creationId xmlns:a16="http://schemas.microsoft.com/office/drawing/2014/main" id="{9CB5D148-7706-4DC1-94F7-5C97394DE4D4}"/>
                </a:ext>
              </a:extLst>
            </p:cNvPr>
            <p:cNvSpPr txBox="1"/>
            <p:nvPr/>
          </p:nvSpPr>
          <p:spPr>
            <a:xfrm>
              <a:off x="7996265" y="1856359"/>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数据统计</a:t>
              </a:r>
            </a:p>
          </p:txBody>
        </p:sp>
        <p:sp>
          <p:nvSpPr>
            <p:cNvPr id="561" name="文本框 560">
              <a:extLst>
                <a:ext uri="{FF2B5EF4-FFF2-40B4-BE49-F238E27FC236}">
                  <a16:creationId xmlns:a16="http://schemas.microsoft.com/office/drawing/2014/main" id="{FB38ED4E-3FE3-4EB9-B08D-9B14ED2B5DA9}"/>
                </a:ext>
              </a:extLst>
            </p:cNvPr>
            <p:cNvSpPr txBox="1"/>
            <p:nvPr/>
          </p:nvSpPr>
          <p:spPr>
            <a:xfrm>
              <a:off x="2714930" y="2972470"/>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物业通知</a:t>
              </a:r>
            </a:p>
          </p:txBody>
        </p:sp>
        <p:sp>
          <p:nvSpPr>
            <p:cNvPr id="562" name="文本框 561">
              <a:extLst>
                <a:ext uri="{FF2B5EF4-FFF2-40B4-BE49-F238E27FC236}">
                  <a16:creationId xmlns:a16="http://schemas.microsoft.com/office/drawing/2014/main" id="{AD5676C5-2118-4C08-8CF7-584478EEF09A}"/>
                </a:ext>
              </a:extLst>
            </p:cNvPr>
            <p:cNvSpPr txBox="1"/>
            <p:nvPr/>
          </p:nvSpPr>
          <p:spPr>
            <a:xfrm>
              <a:off x="2714930" y="3210999"/>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快递代收</a:t>
              </a:r>
            </a:p>
          </p:txBody>
        </p:sp>
        <p:sp>
          <p:nvSpPr>
            <p:cNvPr id="563" name="文本框 562">
              <a:extLst>
                <a:ext uri="{FF2B5EF4-FFF2-40B4-BE49-F238E27FC236}">
                  <a16:creationId xmlns:a16="http://schemas.microsoft.com/office/drawing/2014/main" id="{34D00B32-FCC9-4D89-884D-BF9CC07667E4}"/>
                </a:ext>
              </a:extLst>
            </p:cNvPr>
            <p:cNvSpPr txBox="1"/>
            <p:nvPr/>
          </p:nvSpPr>
          <p:spPr>
            <a:xfrm>
              <a:off x="3868180" y="2963395"/>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智能门禁</a:t>
              </a:r>
            </a:p>
          </p:txBody>
        </p:sp>
        <p:sp>
          <p:nvSpPr>
            <p:cNvPr id="564" name="文本框 563">
              <a:extLst>
                <a:ext uri="{FF2B5EF4-FFF2-40B4-BE49-F238E27FC236}">
                  <a16:creationId xmlns:a16="http://schemas.microsoft.com/office/drawing/2014/main" id="{1D21AAEA-0E72-418C-961F-8D47C0904D36}"/>
                </a:ext>
              </a:extLst>
            </p:cNvPr>
            <p:cNvSpPr txBox="1"/>
            <p:nvPr/>
          </p:nvSpPr>
          <p:spPr>
            <a:xfrm>
              <a:off x="3868180" y="3201924"/>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快捷报修</a:t>
              </a:r>
            </a:p>
          </p:txBody>
        </p:sp>
        <p:sp>
          <p:nvSpPr>
            <p:cNvPr id="565" name="文本框 564">
              <a:extLst>
                <a:ext uri="{FF2B5EF4-FFF2-40B4-BE49-F238E27FC236}">
                  <a16:creationId xmlns:a16="http://schemas.microsoft.com/office/drawing/2014/main" id="{F1E7ACB7-7BCE-4C13-BEA9-01CB740AA263}"/>
                </a:ext>
              </a:extLst>
            </p:cNvPr>
            <p:cNvSpPr txBox="1"/>
            <p:nvPr/>
          </p:nvSpPr>
          <p:spPr>
            <a:xfrm>
              <a:off x="5021430" y="2995551"/>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生活缴费</a:t>
              </a:r>
            </a:p>
          </p:txBody>
        </p:sp>
        <p:sp>
          <p:nvSpPr>
            <p:cNvPr id="566" name="文本框 565">
              <a:extLst>
                <a:ext uri="{FF2B5EF4-FFF2-40B4-BE49-F238E27FC236}">
                  <a16:creationId xmlns:a16="http://schemas.microsoft.com/office/drawing/2014/main" id="{B3499DE9-AE68-4426-934D-7F2CE9ECC4BF}"/>
                </a:ext>
              </a:extLst>
            </p:cNvPr>
            <p:cNvSpPr txBox="1"/>
            <p:nvPr/>
          </p:nvSpPr>
          <p:spPr>
            <a:xfrm>
              <a:off x="5021430" y="3234080"/>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住户社区</a:t>
              </a:r>
            </a:p>
          </p:txBody>
        </p:sp>
        <p:sp>
          <p:nvSpPr>
            <p:cNvPr id="567" name="文本框 566">
              <a:extLst>
                <a:ext uri="{FF2B5EF4-FFF2-40B4-BE49-F238E27FC236}">
                  <a16:creationId xmlns:a16="http://schemas.microsoft.com/office/drawing/2014/main" id="{28CE1202-8E83-47B9-A7C0-418C0EE31AA5}"/>
                </a:ext>
              </a:extLst>
            </p:cNvPr>
            <p:cNvSpPr txBox="1"/>
            <p:nvPr/>
          </p:nvSpPr>
          <p:spPr>
            <a:xfrm>
              <a:off x="5916724" y="2973322"/>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停车缴费</a:t>
              </a:r>
            </a:p>
          </p:txBody>
        </p:sp>
        <p:sp>
          <p:nvSpPr>
            <p:cNvPr id="568" name="文本框 567">
              <a:extLst>
                <a:ext uri="{FF2B5EF4-FFF2-40B4-BE49-F238E27FC236}">
                  <a16:creationId xmlns:a16="http://schemas.microsoft.com/office/drawing/2014/main" id="{A6EF1B68-D971-4A0E-8846-D42D1637540E}"/>
                </a:ext>
              </a:extLst>
            </p:cNvPr>
            <p:cNvSpPr txBox="1"/>
            <p:nvPr/>
          </p:nvSpPr>
          <p:spPr>
            <a:xfrm>
              <a:off x="5916724" y="3211851"/>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投诉建议</a:t>
              </a:r>
            </a:p>
          </p:txBody>
        </p:sp>
        <p:sp>
          <p:nvSpPr>
            <p:cNvPr id="569" name="文本框 568">
              <a:extLst>
                <a:ext uri="{FF2B5EF4-FFF2-40B4-BE49-F238E27FC236}">
                  <a16:creationId xmlns:a16="http://schemas.microsoft.com/office/drawing/2014/main" id="{B9AE1BC7-15C7-46F5-860A-00417233A0DA}"/>
                </a:ext>
              </a:extLst>
            </p:cNvPr>
            <p:cNvSpPr txBox="1"/>
            <p:nvPr/>
          </p:nvSpPr>
          <p:spPr>
            <a:xfrm>
              <a:off x="6996701" y="2986476"/>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生活服务</a:t>
              </a:r>
            </a:p>
          </p:txBody>
        </p:sp>
        <p:sp>
          <p:nvSpPr>
            <p:cNvPr id="570" name="文本框 569">
              <a:extLst>
                <a:ext uri="{FF2B5EF4-FFF2-40B4-BE49-F238E27FC236}">
                  <a16:creationId xmlns:a16="http://schemas.microsoft.com/office/drawing/2014/main" id="{D596C2C5-5B14-4174-B86C-30C2B99D42C4}"/>
                </a:ext>
              </a:extLst>
            </p:cNvPr>
            <p:cNvSpPr txBox="1"/>
            <p:nvPr/>
          </p:nvSpPr>
          <p:spPr>
            <a:xfrm>
              <a:off x="6996701" y="3225005"/>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问卷投票</a:t>
              </a:r>
            </a:p>
          </p:txBody>
        </p:sp>
        <p:sp>
          <p:nvSpPr>
            <p:cNvPr id="571" name="文本框 570">
              <a:extLst>
                <a:ext uri="{FF2B5EF4-FFF2-40B4-BE49-F238E27FC236}">
                  <a16:creationId xmlns:a16="http://schemas.microsoft.com/office/drawing/2014/main" id="{0EB0BB3E-E5F7-401C-9BA3-3BFB6D74B508}"/>
                </a:ext>
              </a:extLst>
            </p:cNvPr>
            <p:cNvSpPr txBox="1"/>
            <p:nvPr/>
          </p:nvSpPr>
          <p:spPr>
            <a:xfrm>
              <a:off x="7852249" y="2986476"/>
              <a:ext cx="968223" cy="257429"/>
            </a:xfrm>
            <a:prstGeom prst="rect">
              <a:avLst/>
            </a:prstGeom>
            <a:noFill/>
          </p:spPr>
          <p:txBody>
            <a:bodyPr wrap="square" rtlCol="0">
              <a:spAutoFit/>
            </a:bodyPr>
            <a:lstStyle/>
            <a:p>
              <a:r>
                <a:rPr lang="zh-CN" altLang="en-US" sz="1600">
                  <a:latin typeface="Microsoft YaHei Light" charset="-122"/>
                  <a:ea typeface="Microsoft YaHei Light" charset="-122"/>
                  <a:cs typeface="Microsoft YaHei Light" charset="-122"/>
                </a:rPr>
                <a:t>业委会管理</a:t>
              </a:r>
              <a:endParaRPr lang="zh-CN" altLang="en-US" sz="1600" dirty="0">
                <a:latin typeface="Microsoft YaHei Light" charset="-122"/>
                <a:ea typeface="Microsoft YaHei Light" charset="-122"/>
                <a:cs typeface="Microsoft YaHei Light" charset="-122"/>
              </a:endParaRPr>
            </a:p>
          </p:txBody>
        </p:sp>
        <p:sp>
          <p:nvSpPr>
            <p:cNvPr id="572" name="文本框 571">
              <a:extLst>
                <a:ext uri="{FF2B5EF4-FFF2-40B4-BE49-F238E27FC236}">
                  <a16:creationId xmlns:a16="http://schemas.microsoft.com/office/drawing/2014/main" id="{174375F7-789C-452D-8BEA-998D9E681D3C}"/>
                </a:ext>
              </a:extLst>
            </p:cNvPr>
            <p:cNvSpPr txBox="1"/>
            <p:nvPr/>
          </p:nvSpPr>
          <p:spPr>
            <a:xfrm>
              <a:off x="7852249" y="3225005"/>
              <a:ext cx="968223" cy="257429"/>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更多</a:t>
              </a:r>
              <a:r>
                <a:rPr lang="en-US" altLang="zh-CN" sz="1600" dirty="0">
                  <a:latin typeface="Microsoft YaHei Light" charset="-122"/>
                  <a:ea typeface="Microsoft YaHei Light" charset="-122"/>
                  <a:cs typeface="Microsoft YaHei Light" charset="-122"/>
                </a:rPr>
                <a:t>…</a:t>
              </a:r>
              <a:endParaRPr lang="zh-CN" altLang="en-US" sz="1600" dirty="0">
                <a:latin typeface="Microsoft YaHei Light" charset="-122"/>
                <a:ea typeface="Microsoft YaHei Light" charset="-122"/>
                <a:cs typeface="Microsoft YaHei Light" charset="-122"/>
              </a:endParaRPr>
            </a:p>
          </p:txBody>
        </p:sp>
        <p:sp>
          <p:nvSpPr>
            <p:cNvPr id="573" name="矩形: 圆角 572">
              <a:extLst>
                <a:ext uri="{FF2B5EF4-FFF2-40B4-BE49-F238E27FC236}">
                  <a16:creationId xmlns:a16="http://schemas.microsoft.com/office/drawing/2014/main" id="{87DBE7D5-A7AC-4F41-8345-29FFFB2420FA}"/>
                </a:ext>
              </a:extLst>
            </p:cNvPr>
            <p:cNvSpPr/>
            <p:nvPr/>
          </p:nvSpPr>
          <p:spPr>
            <a:xfrm>
              <a:off x="2787895" y="3651870"/>
              <a:ext cx="1790515" cy="353444"/>
            </a:xfrm>
            <a:prstGeom prst="roundRect">
              <a:avLst/>
            </a:prstGeom>
            <a:gradFill>
              <a:gsLst>
                <a:gs pos="0">
                  <a:srgbClr val="2675EB"/>
                </a:gs>
                <a:gs pos="100000">
                  <a:srgbClr val="00B0F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latin typeface="Microsoft YaHei Light" charset="-122"/>
                  <a:ea typeface="Microsoft YaHei Light" charset="-122"/>
                  <a:cs typeface="Microsoft YaHei Light" charset="-122"/>
                </a:rPr>
                <a:t>物业信息管理</a:t>
              </a:r>
            </a:p>
          </p:txBody>
        </p:sp>
        <p:sp>
          <p:nvSpPr>
            <p:cNvPr id="574" name="矩形: 圆角 573">
              <a:extLst>
                <a:ext uri="{FF2B5EF4-FFF2-40B4-BE49-F238E27FC236}">
                  <a16:creationId xmlns:a16="http://schemas.microsoft.com/office/drawing/2014/main" id="{2E8EF893-425D-4021-A65E-7973326EC54E}"/>
                </a:ext>
              </a:extLst>
            </p:cNvPr>
            <p:cNvSpPr/>
            <p:nvPr/>
          </p:nvSpPr>
          <p:spPr>
            <a:xfrm>
              <a:off x="5021431" y="3651870"/>
              <a:ext cx="1638802" cy="353444"/>
            </a:xfrm>
            <a:prstGeom prst="roundRect">
              <a:avLst/>
            </a:prstGeom>
            <a:gradFill>
              <a:gsLst>
                <a:gs pos="0">
                  <a:srgbClr val="2675EB"/>
                </a:gs>
                <a:gs pos="100000">
                  <a:srgbClr val="00B0F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latin typeface="Microsoft YaHei Light" charset="-122"/>
                  <a:ea typeface="Microsoft YaHei Light" charset="-122"/>
                  <a:cs typeface="Microsoft YaHei Light" charset="-122"/>
                </a:rPr>
                <a:t>账号体系</a:t>
              </a:r>
            </a:p>
          </p:txBody>
        </p:sp>
        <p:sp>
          <p:nvSpPr>
            <p:cNvPr id="575" name="矩形: 圆角 574">
              <a:extLst>
                <a:ext uri="{FF2B5EF4-FFF2-40B4-BE49-F238E27FC236}">
                  <a16:creationId xmlns:a16="http://schemas.microsoft.com/office/drawing/2014/main" id="{A0E722EF-8089-4B01-9C56-F243A5B9F3F3}"/>
                </a:ext>
              </a:extLst>
            </p:cNvPr>
            <p:cNvSpPr/>
            <p:nvPr/>
          </p:nvSpPr>
          <p:spPr>
            <a:xfrm>
              <a:off x="7081428" y="3651870"/>
              <a:ext cx="1539481" cy="353444"/>
            </a:xfrm>
            <a:prstGeom prst="roundRect">
              <a:avLst/>
            </a:prstGeom>
            <a:gradFill>
              <a:gsLst>
                <a:gs pos="0">
                  <a:srgbClr val="2675EB"/>
                </a:gs>
                <a:gs pos="100000">
                  <a:srgbClr val="00B0F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latin typeface="Microsoft YaHei Light" charset="-122"/>
                  <a:ea typeface="Microsoft YaHei Light" charset="-122"/>
                  <a:cs typeface="Microsoft YaHei Light" charset="-122"/>
                </a:rPr>
                <a:t>公众号管理</a:t>
              </a:r>
            </a:p>
          </p:txBody>
        </p:sp>
        <p:sp>
          <p:nvSpPr>
            <p:cNvPr id="576" name="文本框 575">
              <a:extLst>
                <a:ext uri="{FF2B5EF4-FFF2-40B4-BE49-F238E27FC236}">
                  <a16:creationId xmlns:a16="http://schemas.microsoft.com/office/drawing/2014/main" id="{DE01967B-E913-4A2E-AA2F-07711AF1BC7C}"/>
                </a:ext>
              </a:extLst>
            </p:cNvPr>
            <p:cNvSpPr txBox="1"/>
            <p:nvPr/>
          </p:nvSpPr>
          <p:spPr>
            <a:xfrm>
              <a:off x="3092276" y="4399446"/>
              <a:ext cx="968223" cy="280832"/>
            </a:xfrm>
            <a:prstGeom prst="rect">
              <a:avLst/>
            </a:prstGeom>
            <a:noFill/>
          </p:spPr>
          <p:txBody>
            <a:bodyPr wrap="square" rtlCol="0">
              <a:spAutoFit/>
            </a:bodyPr>
            <a:lstStyle>
              <a:defPPr>
                <a:defRPr lang="zh-CN"/>
              </a:defPPr>
              <a:lvl1pPr>
                <a:defRPr sz="1200">
                  <a:latin typeface="微软雅黑" panose="020B0503020204020204" pitchFamily="34" charset="-122"/>
                  <a:ea typeface="微软雅黑" panose="020B0503020204020204" pitchFamily="34" charset="-122"/>
                </a:defRPr>
              </a:lvl1pPr>
            </a:lstStyle>
            <a:p>
              <a:r>
                <a:rPr lang="zh-CN" altLang="en-US" sz="1800" dirty="0">
                  <a:latin typeface="Microsoft YaHei Light" charset="-122"/>
                  <a:ea typeface="Microsoft YaHei Light" charset="-122"/>
                  <a:cs typeface="Microsoft YaHei Light" charset="-122"/>
                </a:rPr>
                <a:t>数据监控</a:t>
              </a:r>
            </a:p>
          </p:txBody>
        </p:sp>
        <p:sp>
          <p:nvSpPr>
            <p:cNvPr id="577" name="文本框 576">
              <a:extLst>
                <a:ext uri="{FF2B5EF4-FFF2-40B4-BE49-F238E27FC236}">
                  <a16:creationId xmlns:a16="http://schemas.microsoft.com/office/drawing/2014/main" id="{2CEF5B61-1D98-4241-ABF6-C1532ADC384F}"/>
                </a:ext>
              </a:extLst>
            </p:cNvPr>
            <p:cNvSpPr txBox="1"/>
            <p:nvPr/>
          </p:nvSpPr>
          <p:spPr>
            <a:xfrm>
              <a:off x="5239708" y="4390344"/>
              <a:ext cx="968223" cy="280832"/>
            </a:xfrm>
            <a:prstGeom prst="rect">
              <a:avLst/>
            </a:prstGeom>
            <a:noFill/>
          </p:spPr>
          <p:txBody>
            <a:bodyPr wrap="square" rtlCol="0">
              <a:spAutoFit/>
            </a:bodyPr>
            <a:lstStyle>
              <a:defPPr>
                <a:defRPr lang="zh-CN"/>
              </a:defPPr>
              <a:lvl1pPr>
                <a:defRPr sz="1200">
                  <a:latin typeface="微软雅黑" panose="020B0503020204020204" pitchFamily="34" charset="-122"/>
                  <a:ea typeface="微软雅黑" panose="020B0503020204020204" pitchFamily="34" charset="-122"/>
                </a:defRPr>
              </a:lvl1pPr>
            </a:lstStyle>
            <a:p>
              <a:pPr algn="ctr"/>
              <a:r>
                <a:rPr lang="zh-CN" altLang="en-US" sz="1800" dirty="0">
                  <a:latin typeface="Microsoft YaHei Light" charset="-122"/>
                  <a:ea typeface="Microsoft YaHei Light" charset="-122"/>
                  <a:cs typeface="Microsoft YaHei Light" charset="-122"/>
                </a:rPr>
                <a:t>腾讯云</a:t>
              </a:r>
            </a:p>
          </p:txBody>
        </p:sp>
        <p:sp>
          <p:nvSpPr>
            <p:cNvPr id="578" name="文本框 577">
              <a:extLst>
                <a:ext uri="{FF2B5EF4-FFF2-40B4-BE49-F238E27FC236}">
                  <a16:creationId xmlns:a16="http://schemas.microsoft.com/office/drawing/2014/main" id="{6937A177-6A61-4959-BE12-60BE01F769AB}"/>
                </a:ext>
              </a:extLst>
            </p:cNvPr>
            <p:cNvSpPr txBox="1"/>
            <p:nvPr/>
          </p:nvSpPr>
          <p:spPr>
            <a:xfrm>
              <a:off x="7512783" y="4390345"/>
              <a:ext cx="968223" cy="280832"/>
            </a:xfrm>
            <a:prstGeom prst="rect">
              <a:avLst/>
            </a:prstGeom>
            <a:noFill/>
          </p:spPr>
          <p:txBody>
            <a:bodyPr wrap="square" rtlCol="0">
              <a:spAutoFit/>
            </a:bodyPr>
            <a:lstStyle>
              <a:defPPr>
                <a:defRPr lang="zh-CN"/>
              </a:defPPr>
              <a:lvl1pPr>
                <a:defRPr sz="1200">
                  <a:latin typeface="微软雅黑" panose="020B0503020204020204" pitchFamily="34" charset="-122"/>
                  <a:ea typeface="微软雅黑" panose="020B0503020204020204" pitchFamily="34" charset="-122"/>
                </a:defRPr>
              </a:lvl1pPr>
            </a:lstStyle>
            <a:p>
              <a:pPr algn="ctr"/>
              <a:r>
                <a:rPr lang="zh-CN" altLang="en-US" sz="1800" dirty="0">
                  <a:latin typeface="Microsoft YaHei Light" charset="-122"/>
                  <a:ea typeface="Microsoft YaHei Light" charset="-122"/>
                  <a:cs typeface="Microsoft YaHei Light" charset="-122"/>
                </a:rPr>
                <a:t>数据分析</a:t>
              </a:r>
            </a:p>
          </p:txBody>
        </p:sp>
        <p:sp>
          <p:nvSpPr>
            <p:cNvPr id="579" name="箭头: 右 578">
              <a:extLst>
                <a:ext uri="{FF2B5EF4-FFF2-40B4-BE49-F238E27FC236}">
                  <a16:creationId xmlns:a16="http://schemas.microsoft.com/office/drawing/2014/main" id="{902EF236-0B31-4E3F-9026-769418A54474}"/>
                </a:ext>
              </a:extLst>
            </p:cNvPr>
            <p:cNvSpPr/>
            <p:nvPr/>
          </p:nvSpPr>
          <p:spPr>
            <a:xfrm>
              <a:off x="4126178" y="4390346"/>
              <a:ext cx="1077834" cy="276999"/>
            </a:xfrm>
            <a:prstGeom prst="rightArrow">
              <a:avLst/>
            </a:prstGeom>
            <a:solidFill>
              <a:srgbClr val="1D9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dirty="0">
                <a:latin typeface="Microsoft YaHei Light" charset="-122"/>
                <a:ea typeface="Microsoft YaHei Light" charset="-122"/>
                <a:cs typeface="Microsoft YaHei Light" charset="-122"/>
              </a:endParaRPr>
            </a:p>
          </p:txBody>
        </p:sp>
        <p:sp>
          <p:nvSpPr>
            <p:cNvPr id="580" name="箭头: 右 579">
              <a:extLst>
                <a:ext uri="{FF2B5EF4-FFF2-40B4-BE49-F238E27FC236}">
                  <a16:creationId xmlns:a16="http://schemas.microsoft.com/office/drawing/2014/main" id="{94741B78-F4B6-49C6-9218-837E7475D30A}"/>
                </a:ext>
              </a:extLst>
            </p:cNvPr>
            <p:cNvSpPr/>
            <p:nvPr/>
          </p:nvSpPr>
          <p:spPr>
            <a:xfrm flipH="1">
              <a:off x="6303592" y="4390346"/>
              <a:ext cx="1077834" cy="276999"/>
            </a:xfrm>
            <a:prstGeom prst="rightArrow">
              <a:avLst/>
            </a:prstGeom>
            <a:solidFill>
              <a:srgbClr val="1D9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dirty="0">
                <a:latin typeface="Microsoft YaHei Light" charset="-122"/>
                <a:ea typeface="Microsoft YaHei Light" charset="-122"/>
                <a:cs typeface="Microsoft YaHei Light" charset="-122"/>
              </a:endParaRPr>
            </a:p>
          </p:txBody>
        </p:sp>
        <p:sp>
          <p:nvSpPr>
            <p:cNvPr id="581" name="箭头: 左右 580">
              <a:extLst>
                <a:ext uri="{FF2B5EF4-FFF2-40B4-BE49-F238E27FC236}">
                  <a16:creationId xmlns:a16="http://schemas.microsoft.com/office/drawing/2014/main" id="{99204DA3-1A56-4DF0-8F12-B7536C90E6FD}"/>
                </a:ext>
              </a:extLst>
            </p:cNvPr>
            <p:cNvSpPr/>
            <p:nvPr/>
          </p:nvSpPr>
          <p:spPr>
            <a:xfrm rot="5400000">
              <a:off x="1076093" y="1938326"/>
              <a:ext cx="1080000" cy="144000"/>
            </a:xfrm>
            <a:prstGeom prst="leftRightArrow">
              <a:avLst/>
            </a:prstGeom>
            <a:solidFill>
              <a:srgbClr val="1D9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dirty="0">
                <a:latin typeface="Microsoft YaHei Light" charset="-122"/>
                <a:ea typeface="Microsoft YaHei Light" charset="-122"/>
                <a:cs typeface="Microsoft YaHei Light" charset="-122"/>
              </a:endParaRPr>
            </a:p>
          </p:txBody>
        </p:sp>
        <p:sp>
          <p:nvSpPr>
            <p:cNvPr id="582" name="箭头: 左右 581">
              <a:extLst>
                <a:ext uri="{FF2B5EF4-FFF2-40B4-BE49-F238E27FC236}">
                  <a16:creationId xmlns:a16="http://schemas.microsoft.com/office/drawing/2014/main" id="{8F914785-9431-4F0F-9A4D-48AE84143EA4}"/>
                </a:ext>
              </a:extLst>
            </p:cNvPr>
            <p:cNvSpPr/>
            <p:nvPr/>
          </p:nvSpPr>
          <p:spPr>
            <a:xfrm rot="5400000">
              <a:off x="1076093" y="3671412"/>
              <a:ext cx="1080000" cy="144000"/>
            </a:xfrm>
            <a:prstGeom prst="leftRightArrow">
              <a:avLst/>
            </a:prstGeom>
            <a:solidFill>
              <a:srgbClr val="1D9E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dirty="0">
                <a:latin typeface="Microsoft YaHei Light" charset="-122"/>
                <a:ea typeface="Microsoft YaHei Light" charset="-122"/>
                <a:cs typeface="Microsoft YaHei Light" charset="-122"/>
              </a:endParaRPr>
            </a:p>
          </p:txBody>
        </p:sp>
        <p:sp>
          <p:nvSpPr>
            <p:cNvPr id="583" name="文本框 582">
              <a:extLst>
                <a:ext uri="{FF2B5EF4-FFF2-40B4-BE49-F238E27FC236}">
                  <a16:creationId xmlns:a16="http://schemas.microsoft.com/office/drawing/2014/main" id="{B9208E9F-1CCE-42B7-98D4-FD010771D663}"/>
                </a:ext>
              </a:extLst>
            </p:cNvPr>
            <p:cNvSpPr txBox="1"/>
            <p:nvPr/>
          </p:nvSpPr>
          <p:spPr>
            <a:xfrm>
              <a:off x="1621764" y="1626525"/>
              <a:ext cx="394251" cy="819093"/>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前端配置</a:t>
              </a:r>
            </a:p>
          </p:txBody>
        </p:sp>
        <p:sp>
          <p:nvSpPr>
            <p:cNvPr id="584" name="文本框 583">
              <a:extLst>
                <a:ext uri="{FF2B5EF4-FFF2-40B4-BE49-F238E27FC236}">
                  <a16:creationId xmlns:a16="http://schemas.microsoft.com/office/drawing/2014/main" id="{ECD20662-238B-4D14-83AD-E8D09B2D58C7}"/>
                </a:ext>
              </a:extLst>
            </p:cNvPr>
            <p:cNvSpPr txBox="1"/>
            <p:nvPr/>
          </p:nvSpPr>
          <p:spPr>
            <a:xfrm>
              <a:off x="1602722" y="3344305"/>
              <a:ext cx="394251" cy="819093"/>
            </a:xfrm>
            <a:prstGeom prst="rect">
              <a:avLst/>
            </a:prstGeom>
            <a:noFill/>
          </p:spPr>
          <p:txBody>
            <a:bodyPr wrap="square" rtlCol="0">
              <a:spAutoFit/>
            </a:bodyPr>
            <a:lstStyle/>
            <a:p>
              <a:r>
                <a:rPr lang="zh-CN" altLang="en-US" sz="1600" dirty="0">
                  <a:latin typeface="Microsoft YaHei Light" charset="-122"/>
                  <a:ea typeface="Microsoft YaHei Light" charset="-122"/>
                  <a:cs typeface="Microsoft YaHei Light" charset="-122"/>
                </a:rPr>
                <a:t>数据呈现</a:t>
              </a:r>
            </a:p>
          </p:txBody>
        </p:sp>
        <p:sp>
          <p:nvSpPr>
            <p:cNvPr id="585" name="KSO_Shape">
              <a:extLst>
                <a:ext uri="{FF2B5EF4-FFF2-40B4-BE49-F238E27FC236}">
                  <a16:creationId xmlns:a16="http://schemas.microsoft.com/office/drawing/2014/main" id="{9273D807-58A7-462A-B140-2580F55C0D72}"/>
                </a:ext>
              </a:extLst>
            </p:cNvPr>
            <p:cNvSpPr/>
            <p:nvPr/>
          </p:nvSpPr>
          <p:spPr bwMode="auto">
            <a:xfrm>
              <a:off x="5969103" y="1464866"/>
              <a:ext cx="477656" cy="555414"/>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lumMod val="50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800">
                <a:solidFill>
                  <a:srgbClr val="FFFFFF"/>
                </a:solidFill>
                <a:latin typeface="Microsoft YaHei Light" charset="-122"/>
                <a:ea typeface="Microsoft YaHei Light" charset="-122"/>
                <a:cs typeface="Microsoft YaHei Light" charset="-122"/>
              </a:endParaRPr>
            </a:p>
          </p:txBody>
        </p:sp>
        <p:sp>
          <p:nvSpPr>
            <p:cNvPr id="586" name="KSO_Shape">
              <a:extLst>
                <a:ext uri="{FF2B5EF4-FFF2-40B4-BE49-F238E27FC236}">
                  <a16:creationId xmlns:a16="http://schemas.microsoft.com/office/drawing/2014/main" id="{E25B2598-8F46-448E-9509-F8A029432835}"/>
                </a:ext>
              </a:extLst>
            </p:cNvPr>
            <p:cNvSpPr/>
            <p:nvPr/>
          </p:nvSpPr>
          <p:spPr bwMode="auto">
            <a:xfrm>
              <a:off x="7423825" y="1480674"/>
              <a:ext cx="532551" cy="479953"/>
            </a:xfrm>
            <a:custGeom>
              <a:avLst/>
              <a:gdLst>
                <a:gd name="T0" fmla="*/ 72016 w 2775"/>
                <a:gd name="T1" fmla="*/ 1621895 h 2497"/>
                <a:gd name="T2" fmla="*/ 72016 w 2775"/>
                <a:gd name="T3" fmla="*/ 1477698 h 2497"/>
                <a:gd name="T4" fmla="*/ 180364 w 2775"/>
                <a:gd name="T5" fmla="*/ 900908 h 2497"/>
                <a:gd name="T6" fmla="*/ 288064 w 2775"/>
                <a:gd name="T7" fmla="*/ 1477698 h 2497"/>
                <a:gd name="T8" fmla="*/ 720159 w 2775"/>
                <a:gd name="T9" fmla="*/ 864534 h 2497"/>
                <a:gd name="T10" fmla="*/ 793472 w 2775"/>
                <a:gd name="T11" fmla="*/ 1477698 h 2497"/>
                <a:gd name="T12" fmla="*/ 1548666 w 2775"/>
                <a:gd name="T13" fmla="*/ 900908 h 2497"/>
                <a:gd name="T14" fmla="*/ 1656365 w 2775"/>
                <a:gd name="T15" fmla="*/ 1477698 h 2497"/>
                <a:gd name="T16" fmla="*/ 1800397 w 2775"/>
                <a:gd name="T17" fmla="*/ 1549796 h 2497"/>
                <a:gd name="T18" fmla="*/ 869381 w 2775"/>
                <a:gd name="T19" fmla="*/ 1158775 h 2497"/>
                <a:gd name="T20" fmla="*/ 1164581 w 2775"/>
                <a:gd name="T21" fmla="*/ 913899 h 2497"/>
                <a:gd name="T22" fmla="*/ 869381 w 2775"/>
                <a:gd name="T23" fmla="*/ 1158775 h 2497"/>
                <a:gd name="T24" fmla="*/ 1182747 w 2775"/>
                <a:gd name="T25" fmla="*/ 1364678 h 2497"/>
                <a:gd name="T26" fmla="*/ 1423449 w 2775"/>
                <a:gd name="T27" fmla="*/ 1071737 h 2497"/>
                <a:gd name="T28" fmla="*/ 905064 w 2775"/>
                <a:gd name="T29" fmla="*/ 1338697 h 2497"/>
                <a:gd name="T30" fmla="*/ 1363760 w 2775"/>
                <a:gd name="T31" fmla="*/ 930787 h 2497"/>
                <a:gd name="T32" fmla="*/ 905064 w 2775"/>
                <a:gd name="T33" fmla="*/ 1338697 h 2497"/>
                <a:gd name="T34" fmla="*/ 578073 w 2775"/>
                <a:gd name="T35" fmla="*/ 919095 h 2497"/>
                <a:gd name="T36" fmla="*/ 612459 w 2775"/>
                <a:gd name="T37" fmla="*/ 1037961 h 2497"/>
                <a:gd name="T38" fmla="*/ 642304 w 2775"/>
                <a:gd name="T39" fmla="*/ 1307519 h 2497"/>
                <a:gd name="T40" fmla="*/ 513194 w 2775"/>
                <a:gd name="T41" fmla="*/ 1307519 h 2497"/>
                <a:gd name="T42" fmla="*/ 540443 w 2775"/>
                <a:gd name="T43" fmla="*/ 1035363 h 2497"/>
                <a:gd name="T44" fmla="*/ 1631062 w 2775"/>
                <a:gd name="T45" fmla="*/ 822964 h 2497"/>
                <a:gd name="T46" fmla="*/ 1473406 w 2775"/>
                <a:gd name="T47" fmla="*/ 684612 h 2497"/>
                <a:gd name="T48" fmla="*/ 1207401 w 2775"/>
                <a:gd name="T49" fmla="*/ 684612 h 2497"/>
                <a:gd name="T50" fmla="*/ 1049096 w 2775"/>
                <a:gd name="T51" fmla="*/ 822964 h 2497"/>
                <a:gd name="T52" fmla="*/ 890791 w 2775"/>
                <a:gd name="T53" fmla="*/ 684612 h 2497"/>
                <a:gd name="T54" fmla="*/ 624786 w 2775"/>
                <a:gd name="T55" fmla="*/ 684612 h 2497"/>
                <a:gd name="T56" fmla="*/ 466481 w 2775"/>
                <a:gd name="T57" fmla="*/ 822964 h 2497"/>
                <a:gd name="T58" fmla="*/ 308825 w 2775"/>
                <a:gd name="T59" fmla="*/ 684612 h 2497"/>
                <a:gd name="T60" fmla="*/ 42820 w 2775"/>
                <a:gd name="T61" fmla="*/ 684612 h 2497"/>
                <a:gd name="T62" fmla="*/ 36332 w 2775"/>
                <a:gd name="T63" fmla="*/ 648238 h 2497"/>
                <a:gd name="T64" fmla="*/ 1764713 w 2775"/>
                <a:gd name="T65" fmla="*/ 684612 h 2497"/>
                <a:gd name="T66" fmla="*/ 1631062 w 2775"/>
                <a:gd name="T67" fmla="*/ 822964 h 2497"/>
                <a:gd name="T68" fmla="*/ 1597974 w 2775"/>
                <a:gd name="T69" fmla="*/ 107823 h 2497"/>
                <a:gd name="T70" fmla="*/ 36332 w 2775"/>
                <a:gd name="T71" fmla="*/ 612514 h 2497"/>
                <a:gd name="T72" fmla="*/ 1476650 w 2775"/>
                <a:gd name="T73" fmla="*/ 576140 h 2497"/>
                <a:gd name="T74" fmla="*/ 1440318 w 2775"/>
                <a:gd name="T75" fmla="*/ 143548 h 2497"/>
                <a:gd name="T76" fmla="*/ 1476650 w 2775"/>
                <a:gd name="T77" fmla="*/ 576140 h 2497"/>
                <a:gd name="T78" fmla="*/ 1260602 w 2775"/>
                <a:gd name="T79" fmla="*/ 576140 h 2497"/>
                <a:gd name="T80" fmla="*/ 1121761 w 2775"/>
                <a:gd name="T81" fmla="*/ 143548 h 2497"/>
                <a:gd name="T82" fmla="*/ 864191 w 2775"/>
                <a:gd name="T83" fmla="*/ 576140 h 2497"/>
                <a:gd name="T84" fmla="*/ 936206 w 2775"/>
                <a:gd name="T85" fmla="*/ 143548 h 2497"/>
                <a:gd name="T86" fmla="*/ 864191 w 2775"/>
                <a:gd name="T87" fmla="*/ 576140 h 2497"/>
                <a:gd name="T88" fmla="*/ 685124 w 2775"/>
                <a:gd name="T89" fmla="*/ 143548 h 2497"/>
                <a:gd name="T90" fmla="*/ 546283 w 2775"/>
                <a:gd name="T91" fmla="*/ 576140 h 2497"/>
                <a:gd name="T92" fmla="*/ 330235 w 2775"/>
                <a:gd name="T93" fmla="*/ 576140 h 2497"/>
                <a:gd name="T94" fmla="*/ 365919 w 2775"/>
                <a:gd name="T95" fmla="*/ 143548 h 2497"/>
                <a:gd name="T96" fmla="*/ 330235 w 2775"/>
                <a:gd name="T97" fmla="*/ 576140 h 2497"/>
                <a:gd name="T98" fmla="*/ 1620682 w 2775"/>
                <a:gd name="T99" fmla="*/ 0 h 2497"/>
                <a:gd name="T100" fmla="*/ 180364 w 2775"/>
                <a:gd name="T101" fmla="*/ 71449 h 24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75" h="2497">
                  <a:moveTo>
                    <a:pt x="2664" y="2497"/>
                  </a:moveTo>
                  <a:cubicBezTo>
                    <a:pt x="111" y="2497"/>
                    <a:pt x="111" y="2497"/>
                    <a:pt x="111" y="2497"/>
                  </a:cubicBezTo>
                  <a:cubicBezTo>
                    <a:pt x="50" y="2497"/>
                    <a:pt x="0" y="2447"/>
                    <a:pt x="0" y="2386"/>
                  </a:cubicBezTo>
                  <a:cubicBezTo>
                    <a:pt x="0" y="2324"/>
                    <a:pt x="50" y="2275"/>
                    <a:pt x="111" y="2275"/>
                  </a:cubicBezTo>
                  <a:cubicBezTo>
                    <a:pt x="278" y="2275"/>
                    <a:pt x="278" y="2275"/>
                    <a:pt x="278" y="2275"/>
                  </a:cubicBezTo>
                  <a:cubicBezTo>
                    <a:pt x="278" y="1387"/>
                    <a:pt x="278" y="1387"/>
                    <a:pt x="278" y="1387"/>
                  </a:cubicBezTo>
                  <a:cubicBezTo>
                    <a:pt x="444" y="1387"/>
                    <a:pt x="444" y="1387"/>
                    <a:pt x="444" y="1387"/>
                  </a:cubicBezTo>
                  <a:cubicBezTo>
                    <a:pt x="444" y="2275"/>
                    <a:pt x="444" y="2275"/>
                    <a:pt x="444" y="2275"/>
                  </a:cubicBezTo>
                  <a:cubicBezTo>
                    <a:pt x="1110" y="2275"/>
                    <a:pt x="1110" y="2275"/>
                    <a:pt x="1110" y="2275"/>
                  </a:cubicBezTo>
                  <a:cubicBezTo>
                    <a:pt x="1110" y="1331"/>
                    <a:pt x="1110" y="1331"/>
                    <a:pt x="1110" y="1331"/>
                  </a:cubicBezTo>
                  <a:cubicBezTo>
                    <a:pt x="1223" y="1331"/>
                    <a:pt x="1223" y="1331"/>
                    <a:pt x="1223" y="1331"/>
                  </a:cubicBezTo>
                  <a:cubicBezTo>
                    <a:pt x="1223" y="2275"/>
                    <a:pt x="1223" y="2275"/>
                    <a:pt x="1223" y="2275"/>
                  </a:cubicBezTo>
                  <a:cubicBezTo>
                    <a:pt x="2387" y="2275"/>
                    <a:pt x="2387" y="2275"/>
                    <a:pt x="2387" y="2275"/>
                  </a:cubicBezTo>
                  <a:cubicBezTo>
                    <a:pt x="2387" y="1387"/>
                    <a:pt x="2387" y="1387"/>
                    <a:pt x="2387" y="1387"/>
                  </a:cubicBezTo>
                  <a:cubicBezTo>
                    <a:pt x="2553" y="1387"/>
                    <a:pt x="2553" y="1387"/>
                    <a:pt x="2553" y="1387"/>
                  </a:cubicBezTo>
                  <a:cubicBezTo>
                    <a:pt x="2553" y="2275"/>
                    <a:pt x="2553" y="2275"/>
                    <a:pt x="2553" y="2275"/>
                  </a:cubicBezTo>
                  <a:cubicBezTo>
                    <a:pt x="2664" y="2275"/>
                    <a:pt x="2664" y="2275"/>
                    <a:pt x="2664" y="2275"/>
                  </a:cubicBezTo>
                  <a:cubicBezTo>
                    <a:pt x="2725" y="2275"/>
                    <a:pt x="2775" y="2324"/>
                    <a:pt x="2775" y="2386"/>
                  </a:cubicBezTo>
                  <a:cubicBezTo>
                    <a:pt x="2775" y="2447"/>
                    <a:pt x="2725" y="2497"/>
                    <a:pt x="2664" y="2497"/>
                  </a:cubicBezTo>
                  <a:close/>
                  <a:moveTo>
                    <a:pt x="1340" y="1784"/>
                  </a:moveTo>
                  <a:cubicBezTo>
                    <a:pt x="1750" y="1373"/>
                    <a:pt x="1750" y="1373"/>
                    <a:pt x="1750" y="1373"/>
                  </a:cubicBezTo>
                  <a:cubicBezTo>
                    <a:pt x="1795" y="1407"/>
                    <a:pt x="1795" y="1407"/>
                    <a:pt x="1795" y="1407"/>
                  </a:cubicBezTo>
                  <a:cubicBezTo>
                    <a:pt x="1379" y="1823"/>
                    <a:pt x="1379" y="1823"/>
                    <a:pt x="1379" y="1823"/>
                  </a:cubicBezTo>
                  <a:lnTo>
                    <a:pt x="1340" y="1784"/>
                  </a:lnTo>
                  <a:close/>
                  <a:moveTo>
                    <a:pt x="2239" y="1685"/>
                  </a:moveTo>
                  <a:cubicBezTo>
                    <a:pt x="1823" y="2101"/>
                    <a:pt x="1823" y="2101"/>
                    <a:pt x="1823" y="2101"/>
                  </a:cubicBezTo>
                  <a:cubicBezTo>
                    <a:pt x="1784" y="2061"/>
                    <a:pt x="1784" y="2061"/>
                    <a:pt x="1784" y="2061"/>
                  </a:cubicBezTo>
                  <a:cubicBezTo>
                    <a:pt x="2194" y="1650"/>
                    <a:pt x="2194" y="1650"/>
                    <a:pt x="2194" y="1650"/>
                  </a:cubicBezTo>
                  <a:lnTo>
                    <a:pt x="2239" y="1685"/>
                  </a:lnTo>
                  <a:close/>
                  <a:moveTo>
                    <a:pt x="1395" y="2061"/>
                  </a:moveTo>
                  <a:cubicBezTo>
                    <a:pt x="2062" y="1394"/>
                    <a:pt x="2062" y="1394"/>
                    <a:pt x="2062" y="1394"/>
                  </a:cubicBezTo>
                  <a:cubicBezTo>
                    <a:pt x="2102" y="1433"/>
                    <a:pt x="2102" y="1433"/>
                    <a:pt x="2102" y="1433"/>
                  </a:cubicBezTo>
                  <a:cubicBezTo>
                    <a:pt x="1435" y="2101"/>
                    <a:pt x="1435" y="2101"/>
                    <a:pt x="1435" y="2101"/>
                  </a:cubicBezTo>
                  <a:lnTo>
                    <a:pt x="1395" y="2061"/>
                  </a:lnTo>
                  <a:close/>
                  <a:moveTo>
                    <a:pt x="791" y="1514"/>
                  </a:moveTo>
                  <a:cubicBezTo>
                    <a:pt x="791" y="1459"/>
                    <a:pt x="836" y="1415"/>
                    <a:pt x="891" y="1415"/>
                  </a:cubicBezTo>
                  <a:cubicBezTo>
                    <a:pt x="945" y="1415"/>
                    <a:pt x="990" y="1459"/>
                    <a:pt x="990" y="1514"/>
                  </a:cubicBezTo>
                  <a:cubicBezTo>
                    <a:pt x="990" y="1549"/>
                    <a:pt x="971" y="1580"/>
                    <a:pt x="944" y="1598"/>
                  </a:cubicBezTo>
                  <a:cubicBezTo>
                    <a:pt x="944" y="1930"/>
                    <a:pt x="944" y="1930"/>
                    <a:pt x="944" y="1930"/>
                  </a:cubicBezTo>
                  <a:cubicBezTo>
                    <a:pt x="971" y="1947"/>
                    <a:pt x="990" y="1978"/>
                    <a:pt x="990" y="2013"/>
                  </a:cubicBezTo>
                  <a:cubicBezTo>
                    <a:pt x="990" y="2068"/>
                    <a:pt x="945" y="2113"/>
                    <a:pt x="891" y="2113"/>
                  </a:cubicBezTo>
                  <a:cubicBezTo>
                    <a:pt x="836" y="2113"/>
                    <a:pt x="791" y="2068"/>
                    <a:pt x="791" y="2013"/>
                  </a:cubicBezTo>
                  <a:cubicBezTo>
                    <a:pt x="791" y="1980"/>
                    <a:pt x="808" y="1951"/>
                    <a:pt x="833" y="1933"/>
                  </a:cubicBezTo>
                  <a:cubicBezTo>
                    <a:pt x="833" y="1594"/>
                    <a:pt x="833" y="1594"/>
                    <a:pt x="833" y="1594"/>
                  </a:cubicBezTo>
                  <a:cubicBezTo>
                    <a:pt x="808" y="1577"/>
                    <a:pt x="791" y="1547"/>
                    <a:pt x="791" y="1514"/>
                  </a:cubicBezTo>
                  <a:close/>
                  <a:moveTo>
                    <a:pt x="2514" y="1267"/>
                  </a:moveTo>
                  <a:cubicBezTo>
                    <a:pt x="2406" y="1267"/>
                    <a:pt x="2317" y="1173"/>
                    <a:pt x="2309" y="1054"/>
                  </a:cubicBezTo>
                  <a:cubicBezTo>
                    <a:pt x="2271" y="1054"/>
                    <a:pt x="2271" y="1054"/>
                    <a:pt x="2271" y="1054"/>
                  </a:cubicBezTo>
                  <a:cubicBezTo>
                    <a:pt x="2263" y="1173"/>
                    <a:pt x="2174" y="1267"/>
                    <a:pt x="2066" y="1267"/>
                  </a:cubicBezTo>
                  <a:cubicBezTo>
                    <a:pt x="1957" y="1267"/>
                    <a:pt x="1868" y="1173"/>
                    <a:pt x="1861" y="1054"/>
                  </a:cubicBezTo>
                  <a:cubicBezTo>
                    <a:pt x="1822" y="1054"/>
                    <a:pt x="1822" y="1054"/>
                    <a:pt x="1822" y="1054"/>
                  </a:cubicBezTo>
                  <a:cubicBezTo>
                    <a:pt x="1814" y="1173"/>
                    <a:pt x="1726" y="1267"/>
                    <a:pt x="1617" y="1267"/>
                  </a:cubicBezTo>
                  <a:cubicBezTo>
                    <a:pt x="1508" y="1267"/>
                    <a:pt x="1419" y="1173"/>
                    <a:pt x="1412" y="1054"/>
                  </a:cubicBezTo>
                  <a:cubicBezTo>
                    <a:pt x="1373" y="1054"/>
                    <a:pt x="1373" y="1054"/>
                    <a:pt x="1373" y="1054"/>
                  </a:cubicBezTo>
                  <a:cubicBezTo>
                    <a:pt x="1366" y="1173"/>
                    <a:pt x="1277" y="1267"/>
                    <a:pt x="1168" y="1267"/>
                  </a:cubicBezTo>
                  <a:cubicBezTo>
                    <a:pt x="1060" y="1267"/>
                    <a:pt x="971" y="1173"/>
                    <a:pt x="963" y="1054"/>
                  </a:cubicBezTo>
                  <a:cubicBezTo>
                    <a:pt x="924" y="1054"/>
                    <a:pt x="924" y="1054"/>
                    <a:pt x="924" y="1054"/>
                  </a:cubicBezTo>
                  <a:cubicBezTo>
                    <a:pt x="917" y="1173"/>
                    <a:pt x="828" y="1267"/>
                    <a:pt x="719" y="1267"/>
                  </a:cubicBezTo>
                  <a:cubicBezTo>
                    <a:pt x="611" y="1267"/>
                    <a:pt x="522" y="1173"/>
                    <a:pt x="514" y="1054"/>
                  </a:cubicBezTo>
                  <a:cubicBezTo>
                    <a:pt x="476" y="1054"/>
                    <a:pt x="476" y="1054"/>
                    <a:pt x="476" y="1054"/>
                  </a:cubicBezTo>
                  <a:cubicBezTo>
                    <a:pt x="468" y="1173"/>
                    <a:pt x="379" y="1267"/>
                    <a:pt x="271" y="1267"/>
                  </a:cubicBezTo>
                  <a:cubicBezTo>
                    <a:pt x="162" y="1267"/>
                    <a:pt x="73" y="1173"/>
                    <a:pt x="66" y="1054"/>
                  </a:cubicBezTo>
                  <a:cubicBezTo>
                    <a:pt x="56" y="1054"/>
                    <a:pt x="56" y="1054"/>
                    <a:pt x="56" y="1054"/>
                  </a:cubicBezTo>
                  <a:cubicBezTo>
                    <a:pt x="56" y="998"/>
                    <a:pt x="56" y="998"/>
                    <a:pt x="56" y="998"/>
                  </a:cubicBezTo>
                  <a:cubicBezTo>
                    <a:pt x="2720" y="998"/>
                    <a:pt x="2720" y="998"/>
                    <a:pt x="2720" y="998"/>
                  </a:cubicBezTo>
                  <a:cubicBezTo>
                    <a:pt x="2720" y="1054"/>
                    <a:pt x="2720" y="1054"/>
                    <a:pt x="2720" y="1054"/>
                  </a:cubicBezTo>
                  <a:cubicBezTo>
                    <a:pt x="2719" y="1054"/>
                    <a:pt x="2719" y="1054"/>
                    <a:pt x="2719" y="1054"/>
                  </a:cubicBezTo>
                  <a:cubicBezTo>
                    <a:pt x="2712" y="1173"/>
                    <a:pt x="2623" y="1267"/>
                    <a:pt x="2514" y="1267"/>
                  </a:cubicBezTo>
                  <a:close/>
                  <a:moveTo>
                    <a:pt x="313" y="166"/>
                  </a:moveTo>
                  <a:cubicBezTo>
                    <a:pt x="2463" y="166"/>
                    <a:pt x="2463" y="166"/>
                    <a:pt x="2463" y="166"/>
                  </a:cubicBezTo>
                  <a:cubicBezTo>
                    <a:pt x="2720" y="943"/>
                    <a:pt x="2720" y="943"/>
                    <a:pt x="2720" y="943"/>
                  </a:cubicBezTo>
                  <a:cubicBezTo>
                    <a:pt x="56" y="943"/>
                    <a:pt x="56" y="943"/>
                    <a:pt x="56" y="943"/>
                  </a:cubicBezTo>
                  <a:lnTo>
                    <a:pt x="313" y="166"/>
                  </a:lnTo>
                  <a:close/>
                  <a:moveTo>
                    <a:pt x="2276" y="887"/>
                  </a:moveTo>
                  <a:cubicBezTo>
                    <a:pt x="2387" y="887"/>
                    <a:pt x="2387" y="887"/>
                    <a:pt x="2387" y="887"/>
                  </a:cubicBezTo>
                  <a:cubicBezTo>
                    <a:pt x="2220" y="221"/>
                    <a:pt x="2220" y="221"/>
                    <a:pt x="2220" y="221"/>
                  </a:cubicBezTo>
                  <a:cubicBezTo>
                    <a:pt x="2109" y="221"/>
                    <a:pt x="2109" y="221"/>
                    <a:pt x="2109" y="221"/>
                  </a:cubicBezTo>
                  <a:lnTo>
                    <a:pt x="2276" y="887"/>
                  </a:lnTo>
                  <a:close/>
                  <a:moveTo>
                    <a:pt x="1832" y="887"/>
                  </a:moveTo>
                  <a:cubicBezTo>
                    <a:pt x="1943" y="887"/>
                    <a:pt x="1943" y="887"/>
                    <a:pt x="1943" y="887"/>
                  </a:cubicBezTo>
                  <a:cubicBezTo>
                    <a:pt x="1840" y="221"/>
                    <a:pt x="1840" y="221"/>
                    <a:pt x="1840" y="221"/>
                  </a:cubicBezTo>
                  <a:cubicBezTo>
                    <a:pt x="1729" y="221"/>
                    <a:pt x="1729" y="221"/>
                    <a:pt x="1729" y="221"/>
                  </a:cubicBezTo>
                  <a:lnTo>
                    <a:pt x="1832" y="887"/>
                  </a:lnTo>
                  <a:close/>
                  <a:moveTo>
                    <a:pt x="1332" y="887"/>
                  </a:moveTo>
                  <a:cubicBezTo>
                    <a:pt x="1443" y="887"/>
                    <a:pt x="1443" y="887"/>
                    <a:pt x="1443" y="887"/>
                  </a:cubicBezTo>
                  <a:cubicBezTo>
                    <a:pt x="1443" y="221"/>
                    <a:pt x="1443" y="221"/>
                    <a:pt x="1443" y="221"/>
                  </a:cubicBezTo>
                  <a:cubicBezTo>
                    <a:pt x="1332" y="221"/>
                    <a:pt x="1332" y="221"/>
                    <a:pt x="1332" y="221"/>
                  </a:cubicBezTo>
                  <a:lnTo>
                    <a:pt x="1332" y="887"/>
                  </a:lnTo>
                  <a:close/>
                  <a:moveTo>
                    <a:pt x="952" y="887"/>
                  </a:moveTo>
                  <a:cubicBezTo>
                    <a:pt x="1056" y="221"/>
                    <a:pt x="1056" y="221"/>
                    <a:pt x="1056" y="221"/>
                  </a:cubicBezTo>
                  <a:cubicBezTo>
                    <a:pt x="945" y="221"/>
                    <a:pt x="945" y="221"/>
                    <a:pt x="945" y="221"/>
                  </a:cubicBezTo>
                  <a:cubicBezTo>
                    <a:pt x="842" y="887"/>
                    <a:pt x="842" y="887"/>
                    <a:pt x="842" y="887"/>
                  </a:cubicBezTo>
                  <a:lnTo>
                    <a:pt x="952" y="887"/>
                  </a:lnTo>
                  <a:close/>
                  <a:moveTo>
                    <a:pt x="509" y="887"/>
                  </a:moveTo>
                  <a:cubicBezTo>
                    <a:pt x="675" y="221"/>
                    <a:pt x="675" y="221"/>
                    <a:pt x="675" y="221"/>
                  </a:cubicBezTo>
                  <a:cubicBezTo>
                    <a:pt x="564" y="221"/>
                    <a:pt x="564" y="221"/>
                    <a:pt x="564" y="221"/>
                  </a:cubicBezTo>
                  <a:cubicBezTo>
                    <a:pt x="397" y="887"/>
                    <a:pt x="397" y="887"/>
                    <a:pt x="397" y="887"/>
                  </a:cubicBezTo>
                  <a:lnTo>
                    <a:pt x="509" y="887"/>
                  </a:lnTo>
                  <a:close/>
                  <a:moveTo>
                    <a:pt x="278" y="0"/>
                  </a:moveTo>
                  <a:cubicBezTo>
                    <a:pt x="2498" y="0"/>
                    <a:pt x="2498" y="0"/>
                    <a:pt x="2498" y="0"/>
                  </a:cubicBezTo>
                  <a:cubicBezTo>
                    <a:pt x="2498" y="110"/>
                    <a:pt x="2498" y="110"/>
                    <a:pt x="2498" y="110"/>
                  </a:cubicBezTo>
                  <a:cubicBezTo>
                    <a:pt x="278" y="110"/>
                    <a:pt x="278" y="110"/>
                    <a:pt x="278" y="110"/>
                  </a:cubicBezTo>
                  <a:lnTo>
                    <a:pt x="278" y="0"/>
                  </a:lnTo>
                  <a:close/>
                </a:path>
              </a:pathLst>
            </a:custGeom>
            <a:solidFill>
              <a:schemeClr val="bg1">
                <a:lumMod val="50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2800">
                <a:latin typeface="Microsoft YaHei Light" charset="-122"/>
                <a:ea typeface="Microsoft YaHei Light" charset="-122"/>
                <a:cs typeface="Microsoft YaHei Light" charset="-122"/>
              </a:endParaRPr>
            </a:p>
          </p:txBody>
        </p:sp>
        <p:sp>
          <p:nvSpPr>
            <p:cNvPr id="587" name="KSO_Shape">
              <a:extLst>
                <a:ext uri="{FF2B5EF4-FFF2-40B4-BE49-F238E27FC236}">
                  <a16:creationId xmlns:a16="http://schemas.microsoft.com/office/drawing/2014/main" id="{77BE235B-F442-4AB7-AEA3-38E3F9C11305}"/>
                </a:ext>
              </a:extLst>
            </p:cNvPr>
            <p:cNvSpPr/>
            <p:nvPr/>
          </p:nvSpPr>
          <p:spPr bwMode="auto">
            <a:xfrm>
              <a:off x="4582734" y="1490764"/>
              <a:ext cx="562934" cy="523471"/>
            </a:xfrm>
            <a:custGeom>
              <a:avLst/>
              <a:gdLst>
                <a:gd name="T0" fmla="*/ 1134092 w 2300288"/>
                <a:gd name="T1" fmla="*/ 968860 h 1936750"/>
                <a:gd name="T2" fmla="*/ 1214775 w 2300288"/>
                <a:gd name="T3" fmla="*/ 1049028 h 1936750"/>
                <a:gd name="T4" fmla="*/ 1216884 w 2300288"/>
                <a:gd name="T5" fmla="*/ 1064537 h 1936750"/>
                <a:gd name="T6" fmla="*/ 1151230 w 2300288"/>
                <a:gd name="T7" fmla="*/ 1136031 h 1936750"/>
                <a:gd name="T8" fmla="*/ 1182871 w 2300288"/>
                <a:gd name="T9" fmla="*/ 1247216 h 1936750"/>
                <a:gd name="T10" fmla="*/ 1204228 w 2300288"/>
                <a:gd name="T11" fmla="*/ 1413599 h 1936750"/>
                <a:gd name="T12" fmla="*/ 1046025 w 2300288"/>
                <a:gd name="T13" fmla="*/ 1361555 h 1936750"/>
                <a:gd name="T14" fmla="*/ 1071074 w 2300288"/>
                <a:gd name="T15" fmla="*/ 1209103 h 1936750"/>
                <a:gd name="T16" fmla="*/ 1033632 w 2300288"/>
                <a:gd name="T17" fmla="*/ 1075313 h 1936750"/>
                <a:gd name="T18" fmla="*/ 1028095 w 2300288"/>
                <a:gd name="T19" fmla="*/ 1060068 h 1936750"/>
                <a:gd name="T20" fmla="*/ 1033632 w 2300288"/>
                <a:gd name="T21" fmla="*/ 1045086 h 1936750"/>
                <a:gd name="T22" fmla="*/ 1116162 w 2300288"/>
                <a:gd name="T23" fmla="*/ 967020 h 1936750"/>
                <a:gd name="T24" fmla="*/ 1415999 w 2300288"/>
                <a:gd name="T25" fmla="*/ 862909 h 1936750"/>
                <a:gd name="T26" fmla="*/ 1591713 w 2300288"/>
                <a:gd name="T27" fmla="*/ 924102 h 1936750"/>
                <a:gd name="T28" fmla="*/ 1763745 w 2300288"/>
                <a:gd name="T29" fmla="*/ 983456 h 1936750"/>
                <a:gd name="T30" fmla="*/ 1808726 w 2300288"/>
                <a:gd name="T31" fmla="*/ 1009194 h 1936750"/>
                <a:gd name="T32" fmla="*/ 1836345 w 2300288"/>
                <a:gd name="T33" fmla="*/ 1041235 h 1936750"/>
                <a:gd name="T34" fmla="*/ 1870541 w 2300288"/>
                <a:gd name="T35" fmla="*/ 1114771 h 1936750"/>
                <a:gd name="T36" fmla="*/ 1893952 w 2300288"/>
                <a:gd name="T37" fmla="*/ 1212469 h 1936750"/>
                <a:gd name="T38" fmla="*/ 1905000 w 2300288"/>
                <a:gd name="T39" fmla="*/ 1335643 h 1936750"/>
                <a:gd name="T40" fmla="*/ 1899740 w 2300288"/>
                <a:gd name="T41" fmla="*/ 1362957 h 1936750"/>
                <a:gd name="T42" fmla="*/ 1874487 w 2300288"/>
                <a:gd name="T43" fmla="*/ 1383704 h 1936750"/>
                <a:gd name="T44" fmla="*/ 1781895 w 2300288"/>
                <a:gd name="T45" fmla="*/ 1418897 h 1936750"/>
                <a:gd name="T46" fmla="*/ 1625909 w 2300288"/>
                <a:gd name="T47" fmla="*/ 1447524 h 1936750"/>
                <a:gd name="T48" fmla="*/ 1404950 w 2300288"/>
                <a:gd name="T49" fmla="*/ 1464857 h 1936750"/>
                <a:gd name="T50" fmla="*/ 948915 w 2300288"/>
                <a:gd name="T51" fmla="*/ 1532887 h 1936750"/>
                <a:gd name="T52" fmla="*/ 96732 w 2300288"/>
                <a:gd name="T53" fmla="*/ 835367 h 1936750"/>
                <a:gd name="T54" fmla="*/ 1152637 w 2300288"/>
                <a:gd name="T55" fmla="*/ 1576 h 1936750"/>
                <a:gd name="T56" fmla="*/ 1203190 w 2300288"/>
                <a:gd name="T57" fmla="*/ 12613 h 1936750"/>
                <a:gd name="T58" fmla="*/ 1249793 w 2300288"/>
                <a:gd name="T59" fmla="*/ 32847 h 1936750"/>
                <a:gd name="T60" fmla="*/ 1292446 w 2300288"/>
                <a:gd name="T61" fmla="*/ 62015 h 1936750"/>
                <a:gd name="T62" fmla="*/ 1357480 w 2300288"/>
                <a:gd name="T63" fmla="*/ 134804 h 1936750"/>
                <a:gd name="T64" fmla="*/ 1402767 w 2300288"/>
                <a:gd name="T65" fmla="*/ 235972 h 1936750"/>
                <a:gd name="T66" fmla="*/ 1414352 w 2300288"/>
                <a:gd name="T67" fmla="*/ 301403 h 1936750"/>
                <a:gd name="T68" fmla="*/ 1414615 w 2300288"/>
                <a:gd name="T69" fmla="*/ 367360 h 1936750"/>
                <a:gd name="T70" fmla="*/ 1402767 w 2300288"/>
                <a:gd name="T71" fmla="*/ 444090 h 1936750"/>
                <a:gd name="T72" fmla="*/ 1379596 w 2300288"/>
                <a:gd name="T73" fmla="*/ 521346 h 1936750"/>
                <a:gd name="T74" fmla="*/ 1346158 w 2300288"/>
                <a:gd name="T75" fmla="*/ 595186 h 1936750"/>
                <a:gd name="T76" fmla="*/ 1304295 w 2300288"/>
                <a:gd name="T77" fmla="*/ 661143 h 1936750"/>
                <a:gd name="T78" fmla="*/ 1223990 w 2300288"/>
                <a:gd name="T79" fmla="*/ 866108 h 1936750"/>
                <a:gd name="T80" fmla="*/ 1146318 w 2300288"/>
                <a:gd name="T81" fmla="*/ 934430 h 1936750"/>
                <a:gd name="T82" fmla="*/ 1120778 w 2300288"/>
                <a:gd name="T83" fmla="*/ 944678 h 1936750"/>
                <a:gd name="T84" fmla="*/ 1086550 w 2300288"/>
                <a:gd name="T85" fmla="*/ 925758 h 1936750"/>
                <a:gd name="T86" fmla="*/ 993607 w 2300288"/>
                <a:gd name="T87" fmla="*/ 837202 h 1936750"/>
                <a:gd name="T88" fmla="*/ 928310 w 2300288"/>
                <a:gd name="T89" fmla="*/ 643274 h 1936750"/>
                <a:gd name="T90" fmla="*/ 888553 w 2300288"/>
                <a:gd name="T91" fmla="*/ 574427 h 1936750"/>
                <a:gd name="T92" fmla="*/ 858011 w 2300288"/>
                <a:gd name="T93" fmla="*/ 499273 h 1936750"/>
                <a:gd name="T94" fmla="*/ 837737 w 2300288"/>
                <a:gd name="T95" fmla="*/ 421754 h 1936750"/>
                <a:gd name="T96" fmla="*/ 829575 w 2300288"/>
                <a:gd name="T97" fmla="*/ 346075 h 1936750"/>
                <a:gd name="T98" fmla="*/ 832734 w 2300288"/>
                <a:gd name="T99" fmla="*/ 284848 h 1936750"/>
                <a:gd name="T100" fmla="*/ 852482 w 2300288"/>
                <a:gd name="T101" fmla="*/ 204965 h 1936750"/>
                <a:gd name="T102" fmla="*/ 905667 w 2300288"/>
                <a:gd name="T103" fmla="*/ 109840 h 1936750"/>
                <a:gd name="T104" fmla="*/ 964645 w 2300288"/>
                <a:gd name="T105" fmla="*/ 52818 h 1936750"/>
                <a:gd name="T106" fmla="*/ 1008615 w 2300288"/>
                <a:gd name="T107" fmla="*/ 26277 h 1936750"/>
                <a:gd name="T108" fmla="*/ 1056535 w 2300288"/>
                <a:gd name="T109" fmla="*/ 8671 h 1936750"/>
                <a:gd name="T110" fmla="*/ 1107614 w 2300288"/>
                <a:gd name="T111" fmla="*/ 262 h 1936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00288" h="1936750">
                  <a:moveTo>
                    <a:pt x="1352860" y="1166813"/>
                  </a:moveTo>
                  <a:lnTo>
                    <a:pt x="1355725" y="1166813"/>
                  </a:lnTo>
                  <a:lnTo>
                    <a:pt x="1358272" y="1166813"/>
                  </a:lnTo>
                  <a:lnTo>
                    <a:pt x="1361456" y="1167131"/>
                  </a:lnTo>
                  <a:lnTo>
                    <a:pt x="1364003" y="1168083"/>
                  </a:lnTo>
                  <a:lnTo>
                    <a:pt x="1366869" y="1168718"/>
                  </a:lnTo>
                  <a:lnTo>
                    <a:pt x="1369416" y="1170306"/>
                  </a:lnTo>
                  <a:lnTo>
                    <a:pt x="1371644" y="1171258"/>
                  </a:lnTo>
                  <a:lnTo>
                    <a:pt x="1374192" y="1173163"/>
                  </a:lnTo>
                  <a:lnTo>
                    <a:pt x="1376420" y="1175386"/>
                  </a:lnTo>
                  <a:lnTo>
                    <a:pt x="1461429" y="1260158"/>
                  </a:lnTo>
                  <a:lnTo>
                    <a:pt x="1463339" y="1262381"/>
                  </a:lnTo>
                  <a:lnTo>
                    <a:pt x="1465249" y="1264603"/>
                  </a:lnTo>
                  <a:lnTo>
                    <a:pt x="1466841" y="1267143"/>
                  </a:lnTo>
                  <a:lnTo>
                    <a:pt x="1467797" y="1269683"/>
                  </a:lnTo>
                  <a:lnTo>
                    <a:pt x="1469070" y="1272223"/>
                  </a:lnTo>
                  <a:lnTo>
                    <a:pt x="1469388" y="1275081"/>
                  </a:lnTo>
                  <a:lnTo>
                    <a:pt x="1469707" y="1277938"/>
                  </a:lnTo>
                  <a:lnTo>
                    <a:pt x="1470025" y="1280478"/>
                  </a:lnTo>
                  <a:lnTo>
                    <a:pt x="1469707" y="1283336"/>
                  </a:lnTo>
                  <a:lnTo>
                    <a:pt x="1469388" y="1285876"/>
                  </a:lnTo>
                  <a:lnTo>
                    <a:pt x="1469070" y="1289051"/>
                  </a:lnTo>
                  <a:lnTo>
                    <a:pt x="1467797" y="1291591"/>
                  </a:lnTo>
                  <a:lnTo>
                    <a:pt x="1466841" y="1294131"/>
                  </a:lnTo>
                  <a:lnTo>
                    <a:pt x="1465249" y="1296671"/>
                  </a:lnTo>
                  <a:lnTo>
                    <a:pt x="1463339" y="1298893"/>
                  </a:lnTo>
                  <a:lnTo>
                    <a:pt x="1461429" y="1301116"/>
                  </a:lnTo>
                  <a:lnTo>
                    <a:pt x="1390111" y="1372236"/>
                  </a:lnTo>
                  <a:lnTo>
                    <a:pt x="1396160" y="1386206"/>
                  </a:lnTo>
                  <a:lnTo>
                    <a:pt x="1401573" y="1402081"/>
                  </a:lnTo>
                  <a:lnTo>
                    <a:pt x="1407304" y="1420178"/>
                  </a:lnTo>
                  <a:lnTo>
                    <a:pt x="1412716" y="1439228"/>
                  </a:lnTo>
                  <a:lnTo>
                    <a:pt x="1418447" y="1460501"/>
                  </a:lnTo>
                  <a:lnTo>
                    <a:pt x="1423541" y="1483043"/>
                  </a:lnTo>
                  <a:lnTo>
                    <a:pt x="1428317" y="1506538"/>
                  </a:lnTo>
                  <a:lnTo>
                    <a:pt x="1433093" y="1531938"/>
                  </a:lnTo>
                  <a:lnTo>
                    <a:pt x="1437550" y="1558608"/>
                  </a:lnTo>
                  <a:lnTo>
                    <a:pt x="1441689" y="1586231"/>
                  </a:lnTo>
                  <a:lnTo>
                    <a:pt x="1445191" y="1614806"/>
                  </a:lnTo>
                  <a:lnTo>
                    <a:pt x="1448693" y="1644651"/>
                  </a:lnTo>
                  <a:lnTo>
                    <a:pt x="1451559" y="1675448"/>
                  </a:lnTo>
                  <a:lnTo>
                    <a:pt x="1454106" y="1707516"/>
                  </a:lnTo>
                  <a:lnTo>
                    <a:pt x="1456016" y="1739901"/>
                  </a:lnTo>
                  <a:lnTo>
                    <a:pt x="1457608" y="1773238"/>
                  </a:lnTo>
                  <a:lnTo>
                    <a:pt x="1254161" y="1773238"/>
                  </a:lnTo>
                  <a:lnTo>
                    <a:pt x="1255753" y="1739901"/>
                  </a:lnTo>
                  <a:lnTo>
                    <a:pt x="1257344" y="1707516"/>
                  </a:lnTo>
                  <a:lnTo>
                    <a:pt x="1260210" y="1675448"/>
                  </a:lnTo>
                  <a:lnTo>
                    <a:pt x="1263075" y="1644651"/>
                  </a:lnTo>
                  <a:lnTo>
                    <a:pt x="1266259" y="1614806"/>
                  </a:lnTo>
                  <a:lnTo>
                    <a:pt x="1270080" y="1586231"/>
                  </a:lnTo>
                  <a:lnTo>
                    <a:pt x="1274219" y="1558608"/>
                  </a:lnTo>
                  <a:lnTo>
                    <a:pt x="1278676" y="1531938"/>
                  </a:lnTo>
                  <a:lnTo>
                    <a:pt x="1283452" y="1506538"/>
                  </a:lnTo>
                  <a:lnTo>
                    <a:pt x="1288228" y="1483043"/>
                  </a:lnTo>
                  <a:lnTo>
                    <a:pt x="1293322" y="1460501"/>
                  </a:lnTo>
                  <a:lnTo>
                    <a:pt x="1298734" y="1439228"/>
                  </a:lnTo>
                  <a:lnTo>
                    <a:pt x="1304465" y="1419861"/>
                  </a:lnTo>
                  <a:lnTo>
                    <a:pt x="1309878" y="1402081"/>
                  </a:lnTo>
                  <a:lnTo>
                    <a:pt x="1315609" y="1386206"/>
                  </a:lnTo>
                  <a:lnTo>
                    <a:pt x="1321340" y="1371918"/>
                  </a:lnTo>
                  <a:lnTo>
                    <a:pt x="1250022" y="1301116"/>
                  </a:lnTo>
                  <a:lnTo>
                    <a:pt x="1248111" y="1298893"/>
                  </a:lnTo>
                  <a:lnTo>
                    <a:pt x="1246519" y="1296671"/>
                  </a:lnTo>
                  <a:lnTo>
                    <a:pt x="1244927" y="1294131"/>
                  </a:lnTo>
                  <a:lnTo>
                    <a:pt x="1243654" y="1291591"/>
                  </a:lnTo>
                  <a:lnTo>
                    <a:pt x="1242699" y="1289051"/>
                  </a:lnTo>
                  <a:lnTo>
                    <a:pt x="1242380" y="1285876"/>
                  </a:lnTo>
                  <a:lnTo>
                    <a:pt x="1242062" y="1283336"/>
                  </a:lnTo>
                  <a:lnTo>
                    <a:pt x="1241425" y="1280478"/>
                  </a:lnTo>
                  <a:lnTo>
                    <a:pt x="1242062" y="1277938"/>
                  </a:lnTo>
                  <a:lnTo>
                    <a:pt x="1242380" y="1275081"/>
                  </a:lnTo>
                  <a:lnTo>
                    <a:pt x="1243017" y="1272223"/>
                  </a:lnTo>
                  <a:lnTo>
                    <a:pt x="1243654" y="1269683"/>
                  </a:lnTo>
                  <a:lnTo>
                    <a:pt x="1244927" y="1267143"/>
                  </a:lnTo>
                  <a:lnTo>
                    <a:pt x="1246519" y="1264603"/>
                  </a:lnTo>
                  <a:lnTo>
                    <a:pt x="1248111" y="1262381"/>
                  </a:lnTo>
                  <a:lnTo>
                    <a:pt x="1250340" y="1260158"/>
                  </a:lnTo>
                  <a:lnTo>
                    <a:pt x="1335030" y="1175386"/>
                  </a:lnTo>
                  <a:lnTo>
                    <a:pt x="1337259" y="1173163"/>
                  </a:lnTo>
                  <a:lnTo>
                    <a:pt x="1339806" y="1171258"/>
                  </a:lnTo>
                  <a:lnTo>
                    <a:pt x="1342035" y="1170306"/>
                  </a:lnTo>
                  <a:lnTo>
                    <a:pt x="1344582" y="1168718"/>
                  </a:lnTo>
                  <a:lnTo>
                    <a:pt x="1347766" y="1168083"/>
                  </a:lnTo>
                  <a:lnTo>
                    <a:pt x="1350313" y="1167131"/>
                  </a:lnTo>
                  <a:lnTo>
                    <a:pt x="1352860" y="1166813"/>
                  </a:lnTo>
                  <a:close/>
                  <a:moveTo>
                    <a:pt x="1634223" y="1009650"/>
                  </a:moveTo>
                  <a:lnTo>
                    <a:pt x="1652963" y="1018533"/>
                  </a:lnTo>
                  <a:lnTo>
                    <a:pt x="1672339" y="1027098"/>
                  </a:lnTo>
                  <a:lnTo>
                    <a:pt x="1691079" y="1034712"/>
                  </a:lnTo>
                  <a:lnTo>
                    <a:pt x="1709819" y="1042326"/>
                  </a:lnTo>
                  <a:lnTo>
                    <a:pt x="1728241" y="1049939"/>
                  </a:lnTo>
                  <a:lnTo>
                    <a:pt x="1746663" y="1057236"/>
                  </a:lnTo>
                  <a:lnTo>
                    <a:pt x="1783191" y="1070560"/>
                  </a:lnTo>
                  <a:lnTo>
                    <a:pt x="1819083" y="1082932"/>
                  </a:lnTo>
                  <a:lnTo>
                    <a:pt x="1854022" y="1094670"/>
                  </a:lnTo>
                  <a:lnTo>
                    <a:pt x="1888325" y="1105773"/>
                  </a:lnTo>
                  <a:lnTo>
                    <a:pt x="1921994" y="1116242"/>
                  </a:lnTo>
                  <a:lnTo>
                    <a:pt x="1986155" y="1136545"/>
                  </a:lnTo>
                  <a:lnTo>
                    <a:pt x="2017282" y="1146379"/>
                  </a:lnTo>
                  <a:lnTo>
                    <a:pt x="2046821" y="1156213"/>
                  </a:lnTo>
                  <a:lnTo>
                    <a:pt x="2075408" y="1166682"/>
                  </a:lnTo>
                  <a:lnTo>
                    <a:pt x="2103042" y="1176834"/>
                  </a:lnTo>
                  <a:lnTo>
                    <a:pt x="2116700" y="1182544"/>
                  </a:lnTo>
                  <a:lnTo>
                    <a:pt x="2129722" y="1187937"/>
                  </a:lnTo>
                  <a:lnTo>
                    <a:pt x="2142427" y="1193965"/>
                  </a:lnTo>
                  <a:lnTo>
                    <a:pt x="2155132" y="1199675"/>
                  </a:lnTo>
                  <a:lnTo>
                    <a:pt x="2161167" y="1203164"/>
                  </a:lnTo>
                  <a:lnTo>
                    <a:pt x="2166885" y="1206337"/>
                  </a:lnTo>
                  <a:lnTo>
                    <a:pt x="2172920" y="1210461"/>
                  </a:lnTo>
                  <a:lnTo>
                    <a:pt x="2178319" y="1214585"/>
                  </a:lnTo>
                  <a:lnTo>
                    <a:pt x="2184037" y="1219026"/>
                  </a:lnTo>
                  <a:lnTo>
                    <a:pt x="2189119" y="1223785"/>
                  </a:lnTo>
                  <a:lnTo>
                    <a:pt x="2194201" y="1228861"/>
                  </a:lnTo>
                  <a:lnTo>
                    <a:pt x="2198965" y="1233936"/>
                  </a:lnTo>
                  <a:lnTo>
                    <a:pt x="2203729" y="1239647"/>
                  </a:lnTo>
                  <a:lnTo>
                    <a:pt x="2208494" y="1245357"/>
                  </a:lnTo>
                  <a:lnTo>
                    <a:pt x="2212941" y="1251384"/>
                  </a:lnTo>
                  <a:lnTo>
                    <a:pt x="2217387" y="1257729"/>
                  </a:lnTo>
                  <a:lnTo>
                    <a:pt x="2221517" y="1264391"/>
                  </a:lnTo>
                  <a:lnTo>
                    <a:pt x="2225646" y="1271053"/>
                  </a:lnTo>
                  <a:lnTo>
                    <a:pt x="2233269" y="1285011"/>
                  </a:lnTo>
                  <a:lnTo>
                    <a:pt x="2240257" y="1299287"/>
                  </a:lnTo>
                  <a:lnTo>
                    <a:pt x="2246927" y="1314832"/>
                  </a:lnTo>
                  <a:lnTo>
                    <a:pt x="2253279" y="1330693"/>
                  </a:lnTo>
                  <a:lnTo>
                    <a:pt x="2258679" y="1346555"/>
                  </a:lnTo>
                  <a:lnTo>
                    <a:pt x="2264079" y="1363052"/>
                  </a:lnTo>
                  <a:lnTo>
                    <a:pt x="2268843" y="1379865"/>
                  </a:lnTo>
                  <a:lnTo>
                    <a:pt x="2273290" y="1396996"/>
                  </a:lnTo>
                  <a:lnTo>
                    <a:pt x="2277101" y="1413809"/>
                  </a:lnTo>
                  <a:lnTo>
                    <a:pt x="2280595" y="1430940"/>
                  </a:lnTo>
                  <a:lnTo>
                    <a:pt x="2283772" y="1447754"/>
                  </a:lnTo>
                  <a:lnTo>
                    <a:pt x="2286948" y="1464567"/>
                  </a:lnTo>
                  <a:lnTo>
                    <a:pt x="2288854" y="1481381"/>
                  </a:lnTo>
                  <a:lnTo>
                    <a:pt x="2291077" y="1497243"/>
                  </a:lnTo>
                  <a:lnTo>
                    <a:pt x="2293300" y="1513104"/>
                  </a:lnTo>
                  <a:lnTo>
                    <a:pt x="2296477" y="1542925"/>
                  </a:lnTo>
                  <a:lnTo>
                    <a:pt x="2298382" y="1570207"/>
                  </a:lnTo>
                  <a:lnTo>
                    <a:pt x="2299653" y="1593682"/>
                  </a:lnTo>
                  <a:lnTo>
                    <a:pt x="2300288" y="1613351"/>
                  </a:lnTo>
                  <a:lnTo>
                    <a:pt x="2300288" y="1627944"/>
                  </a:lnTo>
                  <a:lnTo>
                    <a:pt x="2300288" y="1630799"/>
                  </a:lnTo>
                  <a:lnTo>
                    <a:pt x="2299653" y="1633971"/>
                  </a:lnTo>
                  <a:lnTo>
                    <a:pt x="2299018" y="1636827"/>
                  </a:lnTo>
                  <a:lnTo>
                    <a:pt x="2297430" y="1639999"/>
                  </a:lnTo>
                  <a:lnTo>
                    <a:pt x="2296159" y="1643171"/>
                  </a:lnTo>
                  <a:lnTo>
                    <a:pt x="2293936" y="1646344"/>
                  </a:lnTo>
                  <a:lnTo>
                    <a:pt x="2291077" y="1649199"/>
                  </a:lnTo>
                  <a:lnTo>
                    <a:pt x="2288536" y="1652688"/>
                  </a:lnTo>
                  <a:lnTo>
                    <a:pt x="2285360" y="1655544"/>
                  </a:lnTo>
                  <a:lnTo>
                    <a:pt x="2281548" y="1659033"/>
                  </a:lnTo>
                  <a:lnTo>
                    <a:pt x="2278054" y="1661888"/>
                  </a:lnTo>
                  <a:lnTo>
                    <a:pt x="2273608" y="1665061"/>
                  </a:lnTo>
                  <a:lnTo>
                    <a:pt x="2263443" y="1671405"/>
                  </a:lnTo>
                  <a:lnTo>
                    <a:pt x="2252644" y="1677750"/>
                  </a:lnTo>
                  <a:lnTo>
                    <a:pt x="2239621" y="1684095"/>
                  </a:lnTo>
                  <a:lnTo>
                    <a:pt x="2225328" y="1690122"/>
                  </a:lnTo>
                  <a:lnTo>
                    <a:pt x="2208811" y="1696150"/>
                  </a:lnTo>
                  <a:lnTo>
                    <a:pt x="2191660" y="1701860"/>
                  </a:lnTo>
                  <a:lnTo>
                    <a:pt x="2172602" y="1707888"/>
                  </a:lnTo>
                  <a:lnTo>
                    <a:pt x="2151639" y="1713915"/>
                  </a:lnTo>
                  <a:lnTo>
                    <a:pt x="2129722" y="1719308"/>
                  </a:lnTo>
                  <a:lnTo>
                    <a:pt x="2105900" y="1724384"/>
                  </a:lnTo>
                  <a:lnTo>
                    <a:pt x="2080490" y="1730094"/>
                  </a:lnTo>
                  <a:lnTo>
                    <a:pt x="2053809" y="1734853"/>
                  </a:lnTo>
                  <a:lnTo>
                    <a:pt x="2025223" y="1739611"/>
                  </a:lnTo>
                  <a:lnTo>
                    <a:pt x="1995048" y="1744052"/>
                  </a:lnTo>
                  <a:lnTo>
                    <a:pt x="1963285" y="1748494"/>
                  </a:lnTo>
                  <a:lnTo>
                    <a:pt x="1930252" y="1752618"/>
                  </a:lnTo>
                  <a:lnTo>
                    <a:pt x="1895313" y="1756107"/>
                  </a:lnTo>
                  <a:lnTo>
                    <a:pt x="1858786" y="1759597"/>
                  </a:lnTo>
                  <a:lnTo>
                    <a:pt x="1820671" y="1762452"/>
                  </a:lnTo>
                  <a:lnTo>
                    <a:pt x="1780967" y="1765307"/>
                  </a:lnTo>
                  <a:lnTo>
                    <a:pt x="1739676" y="1767528"/>
                  </a:lnTo>
                  <a:lnTo>
                    <a:pt x="1696478" y="1769431"/>
                  </a:lnTo>
                  <a:lnTo>
                    <a:pt x="1652011" y="1771335"/>
                  </a:lnTo>
                  <a:lnTo>
                    <a:pt x="1605955" y="1772287"/>
                  </a:lnTo>
                  <a:lnTo>
                    <a:pt x="1557993" y="1773238"/>
                  </a:lnTo>
                  <a:lnTo>
                    <a:pt x="1508125" y="1773238"/>
                  </a:lnTo>
                  <a:lnTo>
                    <a:pt x="1634223" y="1009650"/>
                  </a:lnTo>
                  <a:close/>
                  <a:moveTo>
                    <a:pt x="969658" y="942975"/>
                  </a:moveTo>
                  <a:lnTo>
                    <a:pt x="1145815" y="1851606"/>
                  </a:lnTo>
                  <a:lnTo>
                    <a:pt x="1263254" y="1851606"/>
                  </a:lnTo>
                  <a:lnTo>
                    <a:pt x="2020888" y="1851606"/>
                  </a:lnTo>
                  <a:lnTo>
                    <a:pt x="2020888" y="1936750"/>
                  </a:lnTo>
                  <a:lnTo>
                    <a:pt x="1163907" y="1936750"/>
                  </a:lnTo>
                  <a:lnTo>
                    <a:pt x="194249" y="1936750"/>
                  </a:lnTo>
                  <a:lnTo>
                    <a:pt x="0" y="1009057"/>
                  </a:lnTo>
                  <a:lnTo>
                    <a:pt x="116804" y="1009057"/>
                  </a:lnTo>
                  <a:lnTo>
                    <a:pt x="969658" y="942975"/>
                  </a:lnTo>
                  <a:close/>
                  <a:moveTo>
                    <a:pt x="1346346" y="0"/>
                  </a:moveTo>
                  <a:lnTo>
                    <a:pt x="1355566" y="0"/>
                  </a:lnTo>
                  <a:lnTo>
                    <a:pt x="1364786" y="0"/>
                  </a:lnTo>
                  <a:lnTo>
                    <a:pt x="1373688" y="317"/>
                  </a:lnTo>
                  <a:lnTo>
                    <a:pt x="1382908" y="952"/>
                  </a:lnTo>
                  <a:lnTo>
                    <a:pt x="1391810" y="1904"/>
                  </a:lnTo>
                  <a:lnTo>
                    <a:pt x="1400712" y="3174"/>
                  </a:lnTo>
                  <a:lnTo>
                    <a:pt x="1409613" y="4444"/>
                  </a:lnTo>
                  <a:lnTo>
                    <a:pt x="1418515" y="6348"/>
                  </a:lnTo>
                  <a:lnTo>
                    <a:pt x="1426782" y="8252"/>
                  </a:lnTo>
                  <a:lnTo>
                    <a:pt x="1435684" y="10474"/>
                  </a:lnTo>
                  <a:lnTo>
                    <a:pt x="1444268" y="12379"/>
                  </a:lnTo>
                  <a:lnTo>
                    <a:pt x="1452852" y="15236"/>
                  </a:lnTo>
                  <a:lnTo>
                    <a:pt x="1460800" y="18092"/>
                  </a:lnTo>
                  <a:lnTo>
                    <a:pt x="1469384" y="21266"/>
                  </a:lnTo>
                  <a:lnTo>
                    <a:pt x="1477650" y="24758"/>
                  </a:lnTo>
                  <a:lnTo>
                    <a:pt x="1485598" y="27932"/>
                  </a:lnTo>
                  <a:lnTo>
                    <a:pt x="1493228" y="31741"/>
                  </a:lnTo>
                  <a:lnTo>
                    <a:pt x="1501495" y="35867"/>
                  </a:lnTo>
                  <a:lnTo>
                    <a:pt x="1509125" y="39676"/>
                  </a:lnTo>
                  <a:lnTo>
                    <a:pt x="1517073" y="44120"/>
                  </a:lnTo>
                  <a:lnTo>
                    <a:pt x="1524385" y="48881"/>
                  </a:lnTo>
                  <a:lnTo>
                    <a:pt x="1531698" y="53960"/>
                  </a:lnTo>
                  <a:lnTo>
                    <a:pt x="1539010" y="58721"/>
                  </a:lnTo>
                  <a:lnTo>
                    <a:pt x="1546640" y="63800"/>
                  </a:lnTo>
                  <a:lnTo>
                    <a:pt x="1553635" y="69196"/>
                  </a:lnTo>
                  <a:lnTo>
                    <a:pt x="1560629" y="74909"/>
                  </a:lnTo>
                  <a:lnTo>
                    <a:pt x="1567624" y="80305"/>
                  </a:lnTo>
                  <a:lnTo>
                    <a:pt x="1580976" y="92684"/>
                  </a:lnTo>
                  <a:lnTo>
                    <a:pt x="1593694" y="105380"/>
                  </a:lnTo>
                  <a:lnTo>
                    <a:pt x="1606093" y="118712"/>
                  </a:lnTo>
                  <a:lnTo>
                    <a:pt x="1617856" y="132678"/>
                  </a:lnTo>
                  <a:lnTo>
                    <a:pt x="1628984" y="147596"/>
                  </a:lnTo>
                  <a:lnTo>
                    <a:pt x="1639157" y="162832"/>
                  </a:lnTo>
                  <a:lnTo>
                    <a:pt x="1649331" y="178703"/>
                  </a:lnTo>
                  <a:lnTo>
                    <a:pt x="1658551" y="195525"/>
                  </a:lnTo>
                  <a:lnTo>
                    <a:pt x="1666817" y="212348"/>
                  </a:lnTo>
                  <a:lnTo>
                    <a:pt x="1674765" y="229806"/>
                  </a:lnTo>
                  <a:lnTo>
                    <a:pt x="1682078" y="247581"/>
                  </a:lnTo>
                  <a:lnTo>
                    <a:pt x="1688436" y="266308"/>
                  </a:lnTo>
                  <a:lnTo>
                    <a:pt x="1693841" y="285036"/>
                  </a:lnTo>
                  <a:lnTo>
                    <a:pt x="1698610" y="304080"/>
                  </a:lnTo>
                  <a:lnTo>
                    <a:pt x="1700517" y="314237"/>
                  </a:lnTo>
                  <a:lnTo>
                    <a:pt x="1702743" y="324077"/>
                  </a:lnTo>
                  <a:lnTo>
                    <a:pt x="1704332" y="333917"/>
                  </a:lnTo>
                  <a:lnTo>
                    <a:pt x="1705604" y="344074"/>
                  </a:lnTo>
                  <a:lnTo>
                    <a:pt x="1706876" y="353914"/>
                  </a:lnTo>
                  <a:lnTo>
                    <a:pt x="1707830" y="364071"/>
                  </a:lnTo>
                  <a:lnTo>
                    <a:pt x="1708466" y="374546"/>
                  </a:lnTo>
                  <a:lnTo>
                    <a:pt x="1709419" y="385020"/>
                  </a:lnTo>
                  <a:lnTo>
                    <a:pt x="1709737" y="395178"/>
                  </a:lnTo>
                  <a:lnTo>
                    <a:pt x="1709737" y="405652"/>
                  </a:lnTo>
                  <a:lnTo>
                    <a:pt x="1709737" y="418031"/>
                  </a:lnTo>
                  <a:lnTo>
                    <a:pt x="1709101" y="431045"/>
                  </a:lnTo>
                  <a:lnTo>
                    <a:pt x="1708148" y="443742"/>
                  </a:lnTo>
                  <a:lnTo>
                    <a:pt x="1707194" y="456755"/>
                  </a:lnTo>
                  <a:lnTo>
                    <a:pt x="1705604" y="470087"/>
                  </a:lnTo>
                  <a:lnTo>
                    <a:pt x="1703697" y="482783"/>
                  </a:lnTo>
                  <a:lnTo>
                    <a:pt x="1702107" y="496114"/>
                  </a:lnTo>
                  <a:lnTo>
                    <a:pt x="1699881" y="509446"/>
                  </a:lnTo>
                  <a:lnTo>
                    <a:pt x="1696702" y="522777"/>
                  </a:lnTo>
                  <a:lnTo>
                    <a:pt x="1693841" y="536426"/>
                  </a:lnTo>
                  <a:lnTo>
                    <a:pt x="1690979" y="549757"/>
                  </a:lnTo>
                  <a:lnTo>
                    <a:pt x="1687164" y="562771"/>
                  </a:lnTo>
                  <a:lnTo>
                    <a:pt x="1683667" y="576420"/>
                  </a:lnTo>
                  <a:lnTo>
                    <a:pt x="1679534" y="589751"/>
                  </a:lnTo>
                  <a:lnTo>
                    <a:pt x="1675401" y="603082"/>
                  </a:lnTo>
                  <a:lnTo>
                    <a:pt x="1670632" y="616414"/>
                  </a:lnTo>
                  <a:lnTo>
                    <a:pt x="1665863" y="629745"/>
                  </a:lnTo>
                  <a:lnTo>
                    <a:pt x="1661094" y="642441"/>
                  </a:lnTo>
                  <a:lnTo>
                    <a:pt x="1655372" y="655773"/>
                  </a:lnTo>
                  <a:lnTo>
                    <a:pt x="1650285" y="668787"/>
                  </a:lnTo>
                  <a:lnTo>
                    <a:pt x="1644244" y="681166"/>
                  </a:lnTo>
                  <a:lnTo>
                    <a:pt x="1638521" y="693862"/>
                  </a:lnTo>
                  <a:lnTo>
                    <a:pt x="1632163" y="706241"/>
                  </a:lnTo>
                  <a:lnTo>
                    <a:pt x="1625486" y="718938"/>
                  </a:lnTo>
                  <a:lnTo>
                    <a:pt x="1618810" y="730682"/>
                  </a:lnTo>
                  <a:lnTo>
                    <a:pt x="1612133" y="742744"/>
                  </a:lnTo>
                  <a:lnTo>
                    <a:pt x="1605139" y="754170"/>
                  </a:lnTo>
                  <a:lnTo>
                    <a:pt x="1597827" y="765597"/>
                  </a:lnTo>
                  <a:lnTo>
                    <a:pt x="1590514" y="777024"/>
                  </a:lnTo>
                  <a:lnTo>
                    <a:pt x="1582566" y="787816"/>
                  </a:lnTo>
                  <a:lnTo>
                    <a:pt x="1574936" y="798608"/>
                  </a:lnTo>
                  <a:lnTo>
                    <a:pt x="1566988" y="808765"/>
                  </a:lnTo>
                  <a:lnTo>
                    <a:pt x="1566988" y="950966"/>
                  </a:lnTo>
                  <a:lnTo>
                    <a:pt x="1559357" y="959219"/>
                  </a:lnTo>
                  <a:lnTo>
                    <a:pt x="1539964" y="980485"/>
                  </a:lnTo>
                  <a:lnTo>
                    <a:pt x="1511350" y="1011274"/>
                  </a:lnTo>
                  <a:lnTo>
                    <a:pt x="1495136" y="1028415"/>
                  </a:lnTo>
                  <a:lnTo>
                    <a:pt x="1477968" y="1046190"/>
                  </a:lnTo>
                  <a:lnTo>
                    <a:pt x="1459846" y="1063965"/>
                  </a:lnTo>
                  <a:lnTo>
                    <a:pt x="1441724" y="1081105"/>
                  </a:lnTo>
                  <a:lnTo>
                    <a:pt x="1423920" y="1096976"/>
                  </a:lnTo>
                  <a:lnTo>
                    <a:pt x="1407388" y="1111576"/>
                  </a:lnTo>
                  <a:lnTo>
                    <a:pt x="1399122" y="1118242"/>
                  </a:lnTo>
                  <a:lnTo>
                    <a:pt x="1391492" y="1123638"/>
                  </a:lnTo>
                  <a:lnTo>
                    <a:pt x="1384179" y="1128717"/>
                  </a:lnTo>
                  <a:lnTo>
                    <a:pt x="1377503" y="1133160"/>
                  </a:lnTo>
                  <a:lnTo>
                    <a:pt x="1371144" y="1136652"/>
                  </a:lnTo>
                  <a:lnTo>
                    <a:pt x="1365104" y="1139191"/>
                  </a:lnTo>
                  <a:lnTo>
                    <a:pt x="1360017" y="1140461"/>
                  </a:lnTo>
                  <a:lnTo>
                    <a:pt x="1357791" y="1141096"/>
                  </a:lnTo>
                  <a:lnTo>
                    <a:pt x="1355566" y="1141413"/>
                  </a:lnTo>
                  <a:lnTo>
                    <a:pt x="1353340" y="1141096"/>
                  </a:lnTo>
                  <a:lnTo>
                    <a:pt x="1351115" y="1140461"/>
                  </a:lnTo>
                  <a:lnTo>
                    <a:pt x="1346028" y="1139191"/>
                  </a:lnTo>
                  <a:lnTo>
                    <a:pt x="1340305" y="1136652"/>
                  </a:lnTo>
                  <a:lnTo>
                    <a:pt x="1333947" y="1133160"/>
                  </a:lnTo>
                  <a:lnTo>
                    <a:pt x="1327270" y="1128717"/>
                  </a:lnTo>
                  <a:lnTo>
                    <a:pt x="1319958" y="1123638"/>
                  </a:lnTo>
                  <a:lnTo>
                    <a:pt x="1312010" y="1118242"/>
                  </a:lnTo>
                  <a:lnTo>
                    <a:pt x="1304061" y="1111576"/>
                  </a:lnTo>
                  <a:lnTo>
                    <a:pt x="1287211" y="1096976"/>
                  </a:lnTo>
                  <a:lnTo>
                    <a:pt x="1269725" y="1081105"/>
                  </a:lnTo>
                  <a:lnTo>
                    <a:pt x="1251603" y="1063965"/>
                  </a:lnTo>
                  <a:lnTo>
                    <a:pt x="1233482" y="1046190"/>
                  </a:lnTo>
                  <a:lnTo>
                    <a:pt x="1215996" y="1028415"/>
                  </a:lnTo>
                  <a:lnTo>
                    <a:pt x="1199781" y="1011274"/>
                  </a:lnTo>
                  <a:lnTo>
                    <a:pt x="1171486" y="980485"/>
                  </a:lnTo>
                  <a:lnTo>
                    <a:pt x="1151774" y="959219"/>
                  </a:lnTo>
                  <a:lnTo>
                    <a:pt x="1144462" y="950966"/>
                  </a:lnTo>
                  <a:lnTo>
                    <a:pt x="1144462" y="808765"/>
                  </a:lnTo>
                  <a:lnTo>
                    <a:pt x="1136196" y="798608"/>
                  </a:lnTo>
                  <a:lnTo>
                    <a:pt x="1128565" y="787816"/>
                  </a:lnTo>
                  <a:lnTo>
                    <a:pt x="1120935" y="777024"/>
                  </a:lnTo>
                  <a:lnTo>
                    <a:pt x="1113305" y="765597"/>
                  </a:lnTo>
                  <a:lnTo>
                    <a:pt x="1105993" y="754170"/>
                  </a:lnTo>
                  <a:lnTo>
                    <a:pt x="1098998" y="742744"/>
                  </a:lnTo>
                  <a:lnTo>
                    <a:pt x="1092322" y="730682"/>
                  </a:lnTo>
                  <a:lnTo>
                    <a:pt x="1085645" y="718938"/>
                  </a:lnTo>
                  <a:lnTo>
                    <a:pt x="1078969" y="706241"/>
                  </a:lnTo>
                  <a:lnTo>
                    <a:pt x="1072928" y="693862"/>
                  </a:lnTo>
                  <a:lnTo>
                    <a:pt x="1066887" y="681166"/>
                  </a:lnTo>
                  <a:lnTo>
                    <a:pt x="1061165" y="668787"/>
                  </a:lnTo>
                  <a:lnTo>
                    <a:pt x="1055442" y="655773"/>
                  </a:lnTo>
                  <a:lnTo>
                    <a:pt x="1050355" y="642441"/>
                  </a:lnTo>
                  <a:lnTo>
                    <a:pt x="1045268" y="629745"/>
                  </a:lnTo>
                  <a:lnTo>
                    <a:pt x="1040499" y="616414"/>
                  </a:lnTo>
                  <a:lnTo>
                    <a:pt x="1036048" y="603082"/>
                  </a:lnTo>
                  <a:lnTo>
                    <a:pt x="1031915" y="589751"/>
                  </a:lnTo>
                  <a:lnTo>
                    <a:pt x="1027782" y="576420"/>
                  </a:lnTo>
                  <a:lnTo>
                    <a:pt x="1023967" y="562771"/>
                  </a:lnTo>
                  <a:lnTo>
                    <a:pt x="1020470" y="549757"/>
                  </a:lnTo>
                  <a:lnTo>
                    <a:pt x="1016973" y="536426"/>
                  </a:lnTo>
                  <a:lnTo>
                    <a:pt x="1014429" y="522777"/>
                  </a:lnTo>
                  <a:lnTo>
                    <a:pt x="1011568" y="509446"/>
                  </a:lnTo>
                  <a:lnTo>
                    <a:pt x="1009343" y="496114"/>
                  </a:lnTo>
                  <a:lnTo>
                    <a:pt x="1007435" y="482783"/>
                  </a:lnTo>
                  <a:lnTo>
                    <a:pt x="1005527" y="470087"/>
                  </a:lnTo>
                  <a:lnTo>
                    <a:pt x="1004256" y="456755"/>
                  </a:lnTo>
                  <a:lnTo>
                    <a:pt x="1002984" y="443742"/>
                  </a:lnTo>
                  <a:lnTo>
                    <a:pt x="1002348" y="431045"/>
                  </a:lnTo>
                  <a:lnTo>
                    <a:pt x="1001712" y="418031"/>
                  </a:lnTo>
                  <a:lnTo>
                    <a:pt x="1001712" y="405652"/>
                  </a:lnTo>
                  <a:lnTo>
                    <a:pt x="1001712" y="395178"/>
                  </a:lnTo>
                  <a:lnTo>
                    <a:pt x="1002030" y="385020"/>
                  </a:lnTo>
                  <a:lnTo>
                    <a:pt x="1002666" y="374546"/>
                  </a:lnTo>
                  <a:lnTo>
                    <a:pt x="1003302" y="364071"/>
                  </a:lnTo>
                  <a:lnTo>
                    <a:pt x="1004574" y="353914"/>
                  </a:lnTo>
                  <a:lnTo>
                    <a:pt x="1005527" y="344074"/>
                  </a:lnTo>
                  <a:lnTo>
                    <a:pt x="1007117" y="333917"/>
                  </a:lnTo>
                  <a:lnTo>
                    <a:pt x="1008707" y="324077"/>
                  </a:lnTo>
                  <a:lnTo>
                    <a:pt x="1010296" y="314237"/>
                  </a:lnTo>
                  <a:lnTo>
                    <a:pt x="1012522" y="304080"/>
                  </a:lnTo>
                  <a:lnTo>
                    <a:pt x="1017609" y="285036"/>
                  </a:lnTo>
                  <a:lnTo>
                    <a:pt x="1023013" y="266308"/>
                  </a:lnTo>
                  <a:lnTo>
                    <a:pt x="1029372" y="247581"/>
                  </a:lnTo>
                  <a:lnTo>
                    <a:pt x="1036366" y="229806"/>
                  </a:lnTo>
                  <a:lnTo>
                    <a:pt x="1044315" y="212348"/>
                  </a:lnTo>
                  <a:lnTo>
                    <a:pt x="1052899" y="195525"/>
                  </a:lnTo>
                  <a:lnTo>
                    <a:pt x="1062119" y="178703"/>
                  </a:lnTo>
                  <a:lnTo>
                    <a:pt x="1071656" y="162832"/>
                  </a:lnTo>
                  <a:lnTo>
                    <a:pt x="1082466" y="147596"/>
                  </a:lnTo>
                  <a:lnTo>
                    <a:pt x="1093593" y="132678"/>
                  </a:lnTo>
                  <a:lnTo>
                    <a:pt x="1105357" y="118712"/>
                  </a:lnTo>
                  <a:lnTo>
                    <a:pt x="1117438" y="105380"/>
                  </a:lnTo>
                  <a:lnTo>
                    <a:pt x="1130473" y="92684"/>
                  </a:lnTo>
                  <a:lnTo>
                    <a:pt x="1143826" y="80305"/>
                  </a:lnTo>
                  <a:lnTo>
                    <a:pt x="1150820" y="74909"/>
                  </a:lnTo>
                  <a:lnTo>
                    <a:pt x="1157815" y="69196"/>
                  </a:lnTo>
                  <a:lnTo>
                    <a:pt x="1164809" y="63800"/>
                  </a:lnTo>
                  <a:lnTo>
                    <a:pt x="1172121" y="58721"/>
                  </a:lnTo>
                  <a:lnTo>
                    <a:pt x="1179434" y="53960"/>
                  </a:lnTo>
                  <a:lnTo>
                    <a:pt x="1187064" y="48881"/>
                  </a:lnTo>
                  <a:lnTo>
                    <a:pt x="1194376" y="44120"/>
                  </a:lnTo>
                  <a:lnTo>
                    <a:pt x="1202007" y="39676"/>
                  </a:lnTo>
                  <a:lnTo>
                    <a:pt x="1209955" y="35867"/>
                  </a:lnTo>
                  <a:lnTo>
                    <a:pt x="1217903" y="31741"/>
                  </a:lnTo>
                  <a:lnTo>
                    <a:pt x="1225851" y="27932"/>
                  </a:lnTo>
                  <a:lnTo>
                    <a:pt x="1233799" y="24758"/>
                  </a:lnTo>
                  <a:lnTo>
                    <a:pt x="1242066" y="21266"/>
                  </a:lnTo>
                  <a:lnTo>
                    <a:pt x="1250332" y="18092"/>
                  </a:lnTo>
                  <a:lnTo>
                    <a:pt x="1258916" y="15236"/>
                  </a:lnTo>
                  <a:lnTo>
                    <a:pt x="1267182" y="12379"/>
                  </a:lnTo>
                  <a:lnTo>
                    <a:pt x="1275766" y="10474"/>
                  </a:lnTo>
                  <a:lnTo>
                    <a:pt x="1284350" y="8252"/>
                  </a:lnTo>
                  <a:lnTo>
                    <a:pt x="1292934" y="6348"/>
                  </a:lnTo>
                  <a:lnTo>
                    <a:pt x="1301836" y="4444"/>
                  </a:lnTo>
                  <a:lnTo>
                    <a:pt x="1310738" y="3174"/>
                  </a:lnTo>
                  <a:lnTo>
                    <a:pt x="1319322" y="1904"/>
                  </a:lnTo>
                  <a:lnTo>
                    <a:pt x="1328224" y="952"/>
                  </a:lnTo>
                  <a:lnTo>
                    <a:pt x="1337444" y="317"/>
                  </a:lnTo>
                  <a:lnTo>
                    <a:pt x="1346346" y="0"/>
                  </a:lnTo>
                  <a:close/>
                </a:path>
              </a:pathLst>
            </a:custGeom>
            <a:solidFill>
              <a:schemeClr val="bg1">
                <a:lumMod val="50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800">
                <a:solidFill>
                  <a:srgbClr val="FFFFFF"/>
                </a:solidFill>
                <a:latin typeface="Microsoft YaHei Light" charset="-122"/>
                <a:ea typeface="Microsoft YaHei Light" charset="-122"/>
                <a:cs typeface="Microsoft YaHei Light" charset="-122"/>
              </a:endParaRPr>
            </a:p>
          </p:txBody>
        </p:sp>
        <p:sp>
          <p:nvSpPr>
            <p:cNvPr id="588" name="KSO_Shape">
              <a:extLst>
                <a:ext uri="{FF2B5EF4-FFF2-40B4-BE49-F238E27FC236}">
                  <a16:creationId xmlns:a16="http://schemas.microsoft.com/office/drawing/2014/main" id="{88A25F35-96A3-4D55-B680-B51DB209C2C1}"/>
                </a:ext>
              </a:extLst>
            </p:cNvPr>
            <p:cNvSpPr/>
            <p:nvPr/>
          </p:nvSpPr>
          <p:spPr bwMode="auto">
            <a:xfrm>
              <a:off x="2819069" y="1467618"/>
              <a:ext cx="618421" cy="522060"/>
            </a:xfrm>
            <a:custGeom>
              <a:avLst/>
              <a:gdLst>
                <a:gd name="T0" fmla="*/ 2147483646 w 108"/>
                <a:gd name="T1" fmla="*/ 2147483646 h 81"/>
                <a:gd name="T2" fmla="*/ 2147483646 w 108"/>
                <a:gd name="T3" fmla="*/ 2147483646 h 81"/>
                <a:gd name="T4" fmla="*/ 2147483646 w 108"/>
                <a:gd name="T5" fmla="*/ 2147483646 h 81"/>
                <a:gd name="T6" fmla="*/ 2147483646 w 108"/>
                <a:gd name="T7" fmla="*/ 2147483646 h 81"/>
                <a:gd name="T8" fmla="*/ 2147483646 w 108"/>
                <a:gd name="T9" fmla="*/ 2147483646 h 81"/>
                <a:gd name="T10" fmla="*/ 2147483646 w 108"/>
                <a:gd name="T11" fmla="*/ 2147483646 h 81"/>
                <a:gd name="T12" fmla="*/ 2147483646 w 108"/>
                <a:gd name="T13" fmla="*/ 2147483646 h 81"/>
                <a:gd name="T14" fmla="*/ 2147483646 w 108"/>
                <a:gd name="T15" fmla="*/ 2147483646 h 81"/>
                <a:gd name="T16" fmla="*/ 2147483646 w 108"/>
                <a:gd name="T17" fmla="*/ 2147483646 h 81"/>
                <a:gd name="T18" fmla="*/ 2147483646 w 108"/>
                <a:gd name="T19" fmla="*/ 2147483646 h 81"/>
                <a:gd name="T20" fmla="*/ 2147483646 w 108"/>
                <a:gd name="T21" fmla="*/ 2147483646 h 81"/>
                <a:gd name="T22" fmla="*/ 2147483646 w 108"/>
                <a:gd name="T23" fmla="*/ 2147483646 h 81"/>
                <a:gd name="T24" fmla="*/ 2147483646 w 108"/>
                <a:gd name="T25" fmla="*/ 2147483646 h 81"/>
                <a:gd name="T26" fmla="*/ 2147483646 w 108"/>
                <a:gd name="T27" fmla="*/ 2147483646 h 81"/>
                <a:gd name="T28" fmla="*/ 2147483646 w 108"/>
                <a:gd name="T29" fmla="*/ 2147483646 h 81"/>
                <a:gd name="T30" fmla="*/ 0 w 108"/>
                <a:gd name="T31" fmla="*/ 2147483646 h 81"/>
                <a:gd name="T32" fmla="*/ 2147483646 w 108"/>
                <a:gd name="T33" fmla="*/ 2147483646 h 81"/>
                <a:gd name="T34" fmla="*/ 2147483646 w 108"/>
                <a:gd name="T35" fmla="*/ 2147483646 h 81"/>
                <a:gd name="T36" fmla="*/ 2147483646 w 108"/>
                <a:gd name="T37" fmla="*/ 2147483646 h 81"/>
                <a:gd name="T38" fmla="*/ 2147483646 w 108"/>
                <a:gd name="T39" fmla="*/ 2147483646 h 81"/>
                <a:gd name="T40" fmla="*/ 2147483646 w 108"/>
                <a:gd name="T41" fmla="*/ 2147483646 h 81"/>
                <a:gd name="T42" fmla="*/ 2147483646 w 108"/>
                <a:gd name="T43" fmla="*/ 2147483646 h 81"/>
                <a:gd name="T44" fmla="*/ 2147483646 w 108"/>
                <a:gd name="T45" fmla="*/ 2147483646 h 81"/>
                <a:gd name="T46" fmla="*/ 2147483646 w 108"/>
                <a:gd name="T47" fmla="*/ 2147483646 h 81"/>
                <a:gd name="T48" fmla="*/ 2147483646 w 108"/>
                <a:gd name="T49" fmla="*/ 2147483646 h 81"/>
                <a:gd name="T50" fmla="*/ 2147483646 w 108"/>
                <a:gd name="T51" fmla="*/ 2147483646 h 81"/>
                <a:gd name="T52" fmla="*/ 2147483646 w 108"/>
                <a:gd name="T53" fmla="*/ 2147483646 h 81"/>
                <a:gd name="T54" fmla="*/ 2147483646 w 108"/>
                <a:gd name="T55" fmla="*/ 2147483646 h 81"/>
                <a:gd name="T56" fmla="*/ 2147483646 w 108"/>
                <a:gd name="T57" fmla="*/ 2147483646 h 81"/>
                <a:gd name="T58" fmla="*/ 2147483646 w 108"/>
                <a:gd name="T59" fmla="*/ 2147483646 h 81"/>
                <a:gd name="T60" fmla="*/ 2147483646 w 108"/>
                <a:gd name="T61" fmla="*/ 2147483646 h 81"/>
                <a:gd name="T62" fmla="*/ 2147483646 w 108"/>
                <a:gd name="T63" fmla="*/ 2147483646 h 81"/>
                <a:gd name="T64" fmla="*/ 2147483646 w 108"/>
                <a:gd name="T65" fmla="*/ 2147483646 h 81"/>
                <a:gd name="T66" fmla="*/ 2147483646 w 108"/>
                <a:gd name="T67" fmla="*/ 2147483646 h 81"/>
                <a:gd name="T68" fmla="*/ 2147483646 w 108"/>
                <a:gd name="T69" fmla="*/ 2147483646 h 81"/>
                <a:gd name="T70" fmla="*/ 2147483646 w 108"/>
                <a:gd name="T71" fmla="*/ 2147483646 h 81"/>
                <a:gd name="T72" fmla="*/ 2147483646 w 108"/>
                <a:gd name="T73" fmla="*/ 2147483646 h 81"/>
                <a:gd name="T74" fmla="*/ 2147483646 w 108"/>
                <a:gd name="T75" fmla="*/ 2147483646 h 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 h="81">
                  <a:moveTo>
                    <a:pt x="3" y="54"/>
                  </a:moveTo>
                  <a:cubicBezTo>
                    <a:pt x="9" y="51"/>
                    <a:pt x="15" y="49"/>
                    <a:pt x="21" y="47"/>
                  </a:cubicBezTo>
                  <a:cubicBezTo>
                    <a:pt x="23" y="45"/>
                    <a:pt x="24" y="44"/>
                    <a:pt x="26" y="43"/>
                  </a:cubicBezTo>
                  <a:cubicBezTo>
                    <a:pt x="35" y="62"/>
                    <a:pt x="35" y="62"/>
                    <a:pt x="35" y="62"/>
                  </a:cubicBezTo>
                  <a:cubicBezTo>
                    <a:pt x="43" y="43"/>
                    <a:pt x="43" y="43"/>
                    <a:pt x="43" y="43"/>
                  </a:cubicBezTo>
                  <a:cubicBezTo>
                    <a:pt x="45" y="44"/>
                    <a:pt x="46" y="46"/>
                    <a:pt x="48" y="47"/>
                  </a:cubicBezTo>
                  <a:cubicBezTo>
                    <a:pt x="60" y="51"/>
                    <a:pt x="60" y="51"/>
                    <a:pt x="60" y="51"/>
                  </a:cubicBezTo>
                  <a:cubicBezTo>
                    <a:pt x="60" y="51"/>
                    <a:pt x="61" y="50"/>
                    <a:pt x="61" y="50"/>
                  </a:cubicBezTo>
                  <a:cubicBezTo>
                    <a:pt x="65" y="48"/>
                    <a:pt x="69" y="47"/>
                    <a:pt x="72" y="46"/>
                  </a:cubicBezTo>
                  <a:cubicBezTo>
                    <a:pt x="75" y="52"/>
                    <a:pt x="79" y="57"/>
                    <a:pt x="84" y="60"/>
                  </a:cubicBezTo>
                  <a:cubicBezTo>
                    <a:pt x="89" y="57"/>
                    <a:pt x="93" y="52"/>
                    <a:pt x="96" y="46"/>
                  </a:cubicBezTo>
                  <a:cubicBezTo>
                    <a:pt x="99" y="47"/>
                    <a:pt x="102" y="48"/>
                    <a:pt x="105" y="48"/>
                  </a:cubicBezTo>
                  <a:cubicBezTo>
                    <a:pt x="108" y="53"/>
                    <a:pt x="108" y="64"/>
                    <a:pt x="108" y="71"/>
                  </a:cubicBezTo>
                  <a:cubicBezTo>
                    <a:pt x="70" y="71"/>
                    <a:pt x="70" y="71"/>
                    <a:pt x="70" y="71"/>
                  </a:cubicBezTo>
                  <a:cubicBezTo>
                    <a:pt x="70" y="74"/>
                    <a:pt x="70" y="77"/>
                    <a:pt x="70" y="81"/>
                  </a:cubicBezTo>
                  <a:cubicBezTo>
                    <a:pt x="47" y="81"/>
                    <a:pt x="24" y="81"/>
                    <a:pt x="0" y="81"/>
                  </a:cubicBezTo>
                  <a:cubicBezTo>
                    <a:pt x="0" y="68"/>
                    <a:pt x="1" y="58"/>
                    <a:pt x="3" y="54"/>
                  </a:cubicBezTo>
                  <a:close/>
                  <a:moveTo>
                    <a:pt x="74" y="26"/>
                  </a:moveTo>
                  <a:cubicBezTo>
                    <a:pt x="79" y="27"/>
                    <a:pt x="89" y="26"/>
                    <a:pt x="94" y="24"/>
                  </a:cubicBezTo>
                  <a:cubicBezTo>
                    <a:pt x="94" y="27"/>
                    <a:pt x="94" y="32"/>
                    <a:pt x="92" y="37"/>
                  </a:cubicBezTo>
                  <a:cubicBezTo>
                    <a:pt x="91" y="39"/>
                    <a:pt x="90" y="40"/>
                    <a:pt x="89" y="41"/>
                  </a:cubicBezTo>
                  <a:cubicBezTo>
                    <a:pt x="99" y="42"/>
                    <a:pt x="99" y="42"/>
                    <a:pt x="99" y="42"/>
                  </a:cubicBezTo>
                  <a:cubicBezTo>
                    <a:pt x="99" y="42"/>
                    <a:pt x="98" y="33"/>
                    <a:pt x="98" y="31"/>
                  </a:cubicBezTo>
                  <a:cubicBezTo>
                    <a:pt x="102" y="2"/>
                    <a:pt x="65" y="2"/>
                    <a:pt x="69" y="31"/>
                  </a:cubicBezTo>
                  <a:cubicBezTo>
                    <a:pt x="69" y="33"/>
                    <a:pt x="68" y="42"/>
                    <a:pt x="68" y="42"/>
                  </a:cubicBezTo>
                  <a:cubicBezTo>
                    <a:pt x="78" y="41"/>
                    <a:pt x="78" y="41"/>
                    <a:pt x="78" y="41"/>
                  </a:cubicBezTo>
                  <a:cubicBezTo>
                    <a:pt x="77" y="40"/>
                    <a:pt x="76" y="39"/>
                    <a:pt x="75" y="37"/>
                  </a:cubicBezTo>
                  <a:cubicBezTo>
                    <a:pt x="74" y="33"/>
                    <a:pt x="73" y="29"/>
                    <a:pt x="74" y="26"/>
                  </a:cubicBezTo>
                  <a:cubicBezTo>
                    <a:pt x="74" y="26"/>
                    <a:pt x="74" y="26"/>
                    <a:pt x="74" y="26"/>
                  </a:cubicBezTo>
                  <a:close/>
                  <a:moveTo>
                    <a:pt x="22" y="30"/>
                  </a:moveTo>
                  <a:cubicBezTo>
                    <a:pt x="21" y="25"/>
                    <a:pt x="21" y="21"/>
                    <a:pt x="23" y="15"/>
                  </a:cubicBezTo>
                  <a:cubicBezTo>
                    <a:pt x="29" y="11"/>
                    <a:pt x="37" y="17"/>
                    <a:pt x="47" y="15"/>
                  </a:cubicBezTo>
                  <a:cubicBezTo>
                    <a:pt x="48" y="20"/>
                    <a:pt x="48" y="24"/>
                    <a:pt x="48" y="31"/>
                  </a:cubicBezTo>
                  <a:cubicBezTo>
                    <a:pt x="48" y="31"/>
                    <a:pt x="52" y="27"/>
                    <a:pt x="52" y="25"/>
                  </a:cubicBezTo>
                  <a:cubicBezTo>
                    <a:pt x="53" y="22"/>
                    <a:pt x="52" y="10"/>
                    <a:pt x="50" y="8"/>
                  </a:cubicBezTo>
                  <a:cubicBezTo>
                    <a:pt x="45" y="0"/>
                    <a:pt x="26" y="0"/>
                    <a:pt x="20" y="6"/>
                  </a:cubicBezTo>
                  <a:cubicBezTo>
                    <a:pt x="18" y="8"/>
                    <a:pt x="16" y="25"/>
                    <a:pt x="18" y="27"/>
                  </a:cubicBezTo>
                  <a:cubicBezTo>
                    <a:pt x="20" y="29"/>
                    <a:pt x="22" y="30"/>
                    <a:pt x="22" y="30"/>
                  </a:cubicBezTo>
                  <a:close/>
                </a:path>
              </a:pathLst>
            </a:custGeom>
            <a:solidFill>
              <a:schemeClr val="bg1">
                <a:lumMod val="50000"/>
              </a:schemeClr>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2800">
                <a:latin typeface="Microsoft YaHei Light" charset="-122"/>
                <a:ea typeface="Microsoft YaHei Light" charset="-122"/>
                <a:cs typeface="Microsoft YaHei Light" charset="-122"/>
              </a:endParaRPr>
            </a:p>
          </p:txBody>
        </p:sp>
        <p:cxnSp>
          <p:nvCxnSpPr>
            <p:cNvPr id="589" name="直线连接符 3">
              <a:extLst>
                <a:ext uri="{FF2B5EF4-FFF2-40B4-BE49-F238E27FC236}">
                  <a16:creationId xmlns:a16="http://schemas.microsoft.com/office/drawing/2014/main" id="{96B5989C-0B5E-467F-9C69-6FCA769879B7}"/>
                </a:ext>
              </a:extLst>
            </p:cNvPr>
            <p:cNvCxnSpPr/>
            <p:nvPr/>
          </p:nvCxnSpPr>
          <p:spPr>
            <a:xfrm>
              <a:off x="2787895" y="1302111"/>
              <a:ext cx="12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0" name="直线连接符 64">
              <a:extLst>
                <a:ext uri="{FF2B5EF4-FFF2-40B4-BE49-F238E27FC236}">
                  <a16:creationId xmlns:a16="http://schemas.microsoft.com/office/drawing/2014/main" id="{106390F4-5D2F-4CB0-8E7F-63AE1FC2F854}"/>
                </a:ext>
              </a:extLst>
            </p:cNvPr>
            <p:cNvCxnSpPr/>
            <p:nvPr/>
          </p:nvCxnSpPr>
          <p:spPr>
            <a:xfrm>
              <a:off x="4583565" y="1282233"/>
              <a:ext cx="61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1" name="直线连接符 70">
              <a:extLst>
                <a:ext uri="{FF2B5EF4-FFF2-40B4-BE49-F238E27FC236}">
                  <a16:creationId xmlns:a16="http://schemas.microsoft.com/office/drawing/2014/main" id="{6918488C-FDC6-4D97-A98E-3393CB4BFBF1}"/>
                </a:ext>
              </a:extLst>
            </p:cNvPr>
            <p:cNvCxnSpPr/>
            <p:nvPr/>
          </p:nvCxnSpPr>
          <p:spPr>
            <a:xfrm>
              <a:off x="2787895" y="2763099"/>
              <a:ext cx="252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1670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766F23EB-2CD7-42D0-9300-82CCECEA839C}"/>
              </a:ext>
            </a:extLst>
          </p:cNvPr>
          <p:cNvSpPr txBox="1"/>
          <p:nvPr/>
        </p:nvSpPr>
        <p:spPr>
          <a:xfrm>
            <a:off x="838200" y="365125"/>
            <a:ext cx="10515600" cy="615603"/>
          </a:xfrm>
          <a:prstGeom prst="rect">
            <a:avLst/>
          </a:prstGeom>
        </p:spPr>
        <p:txBody>
          <a:bodyPr vert="horz" lIns="91440" tIns="45720" rIns="91440" bIns="45720" rtlCol="0" anchor="ctr">
            <a:normAutofit/>
          </a:bodyPr>
          <a:lstStyle/>
          <a:p>
            <a:pPr>
              <a:lnSpc>
                <a:spcPct val="90000"/>
              </a:lnSpc>
            </a:pPr>
            <a:r>
              <a:rPr lang="zh-CN" altLang="en-US" b="1" dirty="0">
                <a:solidFill>
                  <a:srgbClr val="0068E7"/>
                </a:solidFill>
                <a:latin typeface="微软雅黑" panose="020B0503020204020204" pitchFamily="34" charset="-122"/>
                <a:ea typeface="微软雅黑" panose="020B0503020204020204" pitchFamily="34" charset="-122"/>
              </a:rPr>
              <a:t>智慧社区</a:t>
            </a:r>
            <a:r>
              <a:rPr lang="en-US" altLang="zh-CN" b="1" dirty="0">
                <a:solidFill>
                  <a:srgbClr val="0068E7"/>
                </a:solidFill>
                <a:latin typeface="微软雅黑" panose="020B0503020204020204" pitchFamily="34" charset="-122"/>
                <a:ea typeface="微软雅黑" panose="020B0503020204020204" pitchFamily="34" charset="-122"/>
              </a:rPr>
              <a:t>-</a:t>
            </a:r>
            <a:r>
              <a:rPr lang="zh-CN" altLang="en-US" b="1" dirty="0">
                <a:solidFill>
                  <a:srgbClr val="0068E7"/>
                </a:solidFill>
                <a:latin typeface="微软雅黑" panose="020B0503020204020204" pitchFamily="34" charset="-122"/>
                <a:ea typeface="微软雅黑" panose="020B0503020204020204" pitchFamily="34" charset="-122"/>
              </a:rPr>
              <a:t>海纳治理平台</a:t>
            </a:r>
          </a:p>
        </p:txBody>
      </p:sp>
      <p:pic>
        <p:nvPicPr>
          <p:cNvPr id="30" name="图片 29">
            <a:extLst>
              <a:ext uri="{FF2B5EF4-FFF2-40B4-BE49-F238E27FC236}">
                <a16:creationId xmlns:a16="http://schemas.microsoft.com/office/drawing/2014/main" id="{DE17BDA1-282C-49E7-8790-D1EEAD1CC18A}"/>
              </a:ext>
            </a:extLst>
          </p:cNvPr>
          <p:cNvPicPr>
            <a:picLocks noChangeAspect="1"/>
          </p:cNvPicPr>
          <p:nvPr/>
        </p:nvPicPr>
        <p:blipFill>
          <a:blip r:embed="rId4"/>
          <a:stretch>
            <a:fillRect/>
          </a:stretch>
        </p:blipFill>
        <p:spPr>
          <a:xfrm>
            <a:off x="1" y="404664"/>
            <a:ext cx="767408" cy="504056"/>
          </a:xfrm>
          <a:prstGeom prst="rect">
            <a:avLst/>
          </a:prstGeom>
        </p:spPr>
      </p:pic>
      <p:grpSp>
        <p:nvGrpSpPr>
          <p:cNvPr id="58" name="组合 57">
            <a:extLst>
              <a:ext uri="{FF2B5EF4-FFF2-40B4-BE49-F238E27FC236}">
                <a16:creationId xmlns:a16="http://schemas.microsoft.com/office/drawing/2014/main" id="{F7335745-3489-44C1-BE64-71A58790FD67}"/>
              </a:ext>
            </a:extLst>
          </p:cNvPr>
          <p:cNvGrpSpPr/>
          <p:nvPr/>
        </p:nvGrpSpPr>
        <p:grpSpPr>
          <a:xfrm>
            <a:off x="-234006" y="1176866"/>
            <a:ext cx="12211504" cy="4325413"/>
            <a:chOff x="96731" y="1264548"/>
            <a:chExt cx="10717694" cy="3938816"/>
          </a:xfrm>
        </p:grpSpPr>
        <p:grpSp>
          <p:nvGrpSpPr>
            <p:cNvPr id="59" name="9be494b3-e87f-4b61-abcc-ad2afebc9f1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7DB3113-A401-404A-8137-F06CCF9EE230}"/>
                </a:ext>
              </a:extLst>
            </p:cNvPr>
            <p:cNvGrpSpPr>
              <a:grpSpLocks noChangeAspect="1"/>
            </p:cNvGrpSpPr>
            <p:nvPr>
              <p:custDataLst>
                <p:tags r:id="rId1"/>
              </p:custDataLst>
            </p:nvPr>
          </p:nvGrpSpPr>
          <p:grpSpPr>
            <a:xfrm>
              <a:off x="3236616" y="1476553"/>
              <a:ext cx="4625876" cy="3726811"/>
              <a:chOff x="3713666" y="1733220"/>
              <a:chExt cx="4981347" cy="4013193"/>
            </a:xfrm>
          </p:grpSpPr>
          <p:grpSp>
            <p:nvGrpSpPr>
              <p:cNvPr id="79" name="ï$ļïḋé">
                <a:extLst>
                  <a:ext uri="{FF2B5EF4-FFF2-40B4-BE49-F238E27FC236}">
                    <a16:creationId xmlns:a16="http://schemas.microsoft.com/office/drawing/2014/main" id="{6A25B7B2-8857-4D1C-8FF6-C12BF68FB85A}"/>
                  </a:ext>
                </a:extLst>
              </p:cNvPr>
              <p:cNvGrpSpPr/>
              <p:nvPr/>
            </p:nvGrpSpPr>
            <p:grpSpPr>
              <a:xfrm rot="16200000">
                <a:off x="4294686" y="2621911"/>
                <a:ext cx="3801310" cy="2447693"/>
                <a:chOff x="4368418" y="2523549"/>
                <a:chExt cx="3626941" cy="2335418"/>
              </a:xfrm>
            </p:grpSpPr>
            <p:sp>
              <p:nvSpPr>
                <p:cNvPr id="85" name="íṥľíďé">
                  <a:extLst>
                    <a:ext uri="{FF2B5EF4-FFF2-40B4-BE49-F238E27FC236}">
                      <a16:creationId xmlns:a16="http://schemas.microsoft.com/office/drawing/2014/main" id="{33814715-7F53-4B2D-A802-E4702F50899F}"/>
                    </a:ext>
                  </a:extLst>
                </p:cNvPr>
                <p:cNvSpPr>
                  <a:spLocks/>
                </p:cNvSpPr>
                <p:nvPr/>
              </p:nvSpPr>
              <p:spPr bwMode="auto">
                <a:xfrm rot="5400000">
                  <a:off x="4570041" y="3489636"/>
                  <a:ext cx="1059798" cy="404382"/>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accent1">
                    <a:lumMod val="7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6" name="iṡļïḑé">
                  <a:extLst>
                    <a:ext uri="{FF2B5EF4-FFF2-40B4-BE49-F238E27FC236}">
                      <a16:creationId xmlns:a16="http://schemas.microsoft.com/office/drawing/2014/main" id="{2BC86A42-AE03-45EB-84BE-E20BBFBC7270}"/>
                    </a:ext>
                  </a:extLst>
                </p:cNvPr>
                <p:cNvSpPr>
                  <a:spLocks/>
                </p:cNvSpPr>
                <p:nvPr/>
              </p:nvSpPr>
              <p:spPr bwMode="auto">
                <a:xfrm rot="5400000">
                  <a:off x="4470082" y="3060265"/>
                  <a:ext cx="528195" cy="731522"/>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chemeClr val="accent1">
                    <a:lumMod val="60000"/>
                    <a:lumOff val="40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7" name="í$1îḑè">
                  <a:extLst>
                    <a:ext uri="{FF2B5EF4-FFF2-40B4-BE49-F238E27FC236}">
                      <a16:creationId xmlns:a16="http://schemas.microsoft.com/office/drawing/2014/main" id="{24224891-4AD4-451D-A2F6-2855D60116A7}"/>
                    </a:ext>
                  </a:extLst>
                </p:cNvPr>
                <p:cNvSpPr>
                  <a:spLocks/>
                </p:cNvSpPr>
                <p:nvPr/>
              </p:nvSpPr>
              <p:spPr bwMode="auto">
                <a:xfrm rot="5400000">
                  <a:off x="4468378" y="3590164"/>
                  <a:ext cx="531603" cy="731522"/>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chemeClr val="accent1"/>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8" name="ïṧ1îḑe">
                  <a:extLst>
                    <a:ext uri="{FF2B5EF4-FFF2-40B4-BE49-F238E27FC236}">
                      <a16:creationId xmlns:a16="http://schemas.microsoft.com/office/drawing/2014/main" id="{03774650-C8A1-4EAE-859B-ADBB5B7F3025}"/>
                    </a:ext>
                  </a:extLst>
                </p:cNvPr>
                <p:cNvSpPr>
                  <a:spLocks/>
                </p:cNvSpPr>
                <p:nvPr/>
              </p:nvSpPr>
              <p:spPr bwMode="auto">
                <a:xfrm rot="5400000">
                  <a:off x="4931827" y="3564038"/>
                  <a:ext cx="1697039" cy="254442"/>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accent2">
                    <a:lumMod val="7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9" name="íṡḻîḍe">
                  <a:extLst>
                    <a:ext uri="{FF2B5EF4-FFF2-40B4-BE49-F238E27FC236}">
                      <a16:creationId xmlns:a16="http://schemas.microsoft.com/office/drawing/2014/main" id="{B8A36C12-7272-44D3-8CEF-EF6E8271BB3D}"/>
                    </a:ext>
                  </a:extLst>
                </p:cNvPr>
                <p:cNvSpPr>
                  <a:spLocks/>
                </p:cNvSpPr>
                <p:nvPr/>
              </p:nvSpPr>
              <p:spPr bwMode="auto">
                <a:xfrm rot="5400000">
                  <a:off x="5005661" y="2915437"/>
                  <a:ext cx="847384" cy="701988"/>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accent2">
                    <a:lumMod val="40000"/>
                    <a:lumOff val="60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0" name="îś1íḑé">
                  <a:extLst>
                    <a:ext uri="{FF2B5EF4-FFF2-40B4-BE49-F238E27FC236}">
                      <a16:creationId xmlns:a16="http://schemas.microsoft.com/office/drawing/2014/main" id="{DD4FE30F-891A-44E8-A818-F2125CCF22B7}"/>
                    </a:ext>
                  </a:extLst>
                </p:cNvPr>
                <p:cNvSpPr>
                  <a:spLocks/>
                </p:cNvSpPr>
                <p:nvPr/>
              </p:nvSpPr>
              <p:spPr bwMode="auto">
                <a:xfrm rot="5400000">
                  <a:off x="5004524" y="3763957"/>
                  <a:ext cx="849656" cy="701988"/>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accent2"/>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1" name="ïṧliḓè">
                  <a:extLst>
                    <a:ext uri="{FF2B5EF4-FFF2-40B4-BE49-F238E27FC236}">
                      <a16:creationId xmlns:a16="http://schemas.microsoft.com/office/drawing/2014/main" id="{6759F36B-EBD9-4B2B-9C69-EF4E42390FA8}"/>
                    </a:ext>
                  </a:extLst>
                </p:cNvPr>
                <p:cNvSpPr>
                  <a:spLocks/>
                </p:cNvSpPr>
                <p:nvPr/>
              </p:nvSpPr>
              <p:spPr bwMode="auto">
                <a:xfrm rot="5400000">
                  <a:off x="6733368" y="3490203"/>
                  <a:ext cx="1059798" cy="403246"/>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accent5">
                    <a:lumMod val="7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2" name="ïs1iḑê">
                  <a:extLst>
                    <a:ext uri="{FF2B5EF4-FFF2-40B4-BE49-F238E27FC236}">
                      <a16:creationId xmlns:a16="http://schemas.microsoft.com/office/drawing/2014/main" id="{5A9C3D70-8A2C-4D07-AA98-B48C94728A11}"/>
                    </a:ext>
                  </a:extLst>
                </p:cNvPr>
                <p:cNvSpPr>
                  <a:spLocks/>
                </p:cNvSpPr>
                <p:nvPr/>
              </p:nvSpPr>
              <p:spPr bwMode="auto">
                <a:xfrm rot="5400000">
                  <a:off x="7365499" y="3060265"/>
                  <a:ext cx="528195" cy="731522"/>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accent5">
                    <a:lumMod val="60000"/>
                    <a:lumOff val="40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3" name="isḻïdê">
                  <a:extLst>
                    <a:ext uri="{FF2B5EF4-FFF2-40B4-BE49-F238E27FC236}">
                      <a16:creationId xmlns:a16="http://schemas.microsoft.com/office/drawing/2014/main" id="{6CA03107-3BD8-4F74-8CD9-7C915B232F36}"/>
                    </a:ext>
                  </a:extLst>
                </p:cNvPr>
                <p:cNvSpPr>
                  <a:spLocks/>
                </p:cNvSpPr>
                <p:nvPr/>
              </p:nvSpPr>
              <p:spPr bwMode="auto">
                <a:xfrm rot="5400000">
                  <a:off x="7363796" y="3590164"/>
                  <a:ext cx="531603" cy="731522"/>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accent5"/>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4" name="ïŝḻidé">
                  <a:extLst>
                    <a:ext uri="{FF2B5EF4-FFF2-40B4-BE49-F238E27FC236}">
                      <a16:creationId xmlns:a16="http://schemas.microsoft.com/office/drawing/2014/main" id="{1CBB3E58-5882-4426-B8C1-3B7091045E46}"/>
                    </a:ext>
                  </a:extLst>
                </p:cNvPr>
                <p:cNvSpPr>
                  <a:spLocks/>
                </p:cNvSpPr>
                <p:nvPr/>
              </p:nvSpPr>
              <p:spPr bwMode="auto">
                <a:xfrm rot="5400000">
                  <a:off x="5733774" y="3564038"/>
                  <a:ext cx="1697039" cy="254442"/>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accent4">
                    <a:lumMod val="7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5" name="îṥḻíḍè">
                  <a:extLst>
                    <a:ext uri="{FF2B5EF4-FFF2-40B4-BE49-F238E27FC236}">
                      <a16:creationId xmlns:a16="http://schemas.microsoft.com/office/drawing/2014/main" id="{089EA0ED-1617-43DB-A397-7510DA1F475A}"/>
                    </a:ext>
                  </a:extLst>
                </p:cNvPr>
                <p:cNvSpPr>
                  <a:spLocks/>
                </p:cNvSpPr>
                <p:nvPr/>
              </p:nvSpPr>
              <p:spPr bwMode="auto">
                <a:xfrm rot="5400000">
                  <a:off x="6510164" y="2916005"/>
                  <a:ext cx="847384" cy="700853"/>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accent4">
                    <a:lumMod val="60000"/>
                    <a:lumOff val="40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6" name="î$ļíḓê">
                  <a:extLst>
                    <a:ext uri="{FF2B5EF4-FFF2-40B4-BE49-F238E27FC236}">
                      <a16:creationId xmlns:a16="http://schemas.microsoft.com/office/drawing/2014/main" id="{E651B173-DA4C-4993-97F5-37FD3C349BEA}"/>
                    </a:ext>
                  </a:extLst>
                </p:cNvPr>
                <p:cNvSpPr>
                  <a:spLocks/>
                </p:cNvSpPr>
                <p:nvPr/>
              </p:nvSpPr>
              <p:spPr bwMode="auto">
                <a:xfrm rot="5400000">
                  <a:off x="6509028" y="3764525"/>
                  <a:ext cx="849656" cy="700853"/>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accent4"/>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7" name="íṧ1îḓè">
                  <a:extLst>
                    <a:ext uri="{FF2B5EF4-FFF2-40B4-BE49-F238E27FC236}">
                      <a16:creationId xmlns:a16="http://schemas.microsoft.com/office/drawing/2014/main" id="{1CFA7CB1-C887-4F2D-A9F7-149349659994}"/>
                    </a:ext>
                  </a:extLst>
                </p:cNvPr>
                <p:cNvSpPr>
                  <a:spLocks/>
                </p:cNvSpPr>
                <p:nvPr/>
              </p:nvSpPr>
              <p:spPr bwMode="auto">
                <a:xfrm rot="5400000">
                  <a:off x="5594058" y="2742779"/>
                  <a:ext cx="1166573" cy="728114"/>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chemeClr val="accent3">
                    <a:lumMod val="60000"/>
                    <a:lumOff val="40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8" name="i$ḷïḍè">
                  <a:extLst>
                    <a:ext uri="{FF2B5EF4-FFF2-40B4-BE49-F238E27FC236}">
                      <a16:creationId xmlns:a16="http://schemas.microsoft.com/office/drawing/2014/main" id="{921C8E10-8DAD-4771-A2FB-755BC7F99BBF}"/>
                    </a:ext>
                  </a:extLst>
                </p:cNvPr>
                <p:cNvSpPr>
                  <a:spLocks/>
                </p:cNvSpPr>
                <p:nvPr/>
              </p:nvSpPr>
              <p:spPr bwMode="auto">
                <a:xfrm rot="5400000">
                  <a:off x="5592922" y="3910488"/>
                  <a:ext cx="1168845" cy="728114"/>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chemeClr val="accent3"/>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9" name="íŝlíḍê">
                  <a:extLst>
                    <a:ext uri="{FF2B5EF4-FFF2-40B4-BE49-F238E27FC236}">
                      <a16:creationId xmlns:a16="http://schemas.microsoft.com/office/drawing/2014/main" id="{4C0677BC-9825-4846-9447-2350BD9E18DA}"/>
                    </a:ext>
                  </a:extLst>
                </p:cNvPr>
                <p:cNvSpPr>
                  <a:spLocks/>
                </p:cNvSpPr>
                <p:nvPr/>
              </p:nvSpPr>
              <p:spPr bwMode="auto">
                <a:xfrm rot="5400000">
                  <a:off x="7725013" y="3425457"/>
                  <a:ext cx="9087" cy="531603"/>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0" name="îŝḷîḑe">
                  <a:extLst>
                    <a:ext uri="{FF2B5EF4-FFF2-40B4-BE49-F238E27FC236}">
                      <a16:creationId xmlns:a16="http://schemas.microsoft.com/office/drawing/2014/main" id="{B658BCF1-EAE3-4771-B6CA-A2707DB8797D}"/>
                    </a:ext>
                  </a:extLst>
                </p:cNvPr>
                <p:cNvSpPr>
                  <a:spLocks/>
                </p:cNvSpPr>
                <p:nvPr/>
              </p:nvSpPr>
              <p:spPr bwMode="auto">
                <a:xfrm rot="5400000">
                  <a:off x="6992355" y="3403875"/>
                  <a:ext cx="9087" cy="574767"/>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1" name="îṩḷîḑè">
                  <a:extLst>
                    <a:ext uri="{FF2B5EF4-FFF2-40B4-BE49-F238E27FC236}">
                      <a16:creationId xmlns:a16="http://schemas.microsoft.com/office/drawing/2014/main" id="{893B92C7-B7F9-4D05-9859-0066A1A509FE}"/>
                    </a:ext>
                  </a:extLst>
                </p:cNvPr>
                <p:cNvSpPr>
                  <a:spLocks/>
                </p:cNvSpPr>
                <p:nvPr/>
              </p:nvSpPr>
              <p:spPr bwMode="auto">
                <a:xfrm rot="5400000">
                  <a:off x="4629676" y="3425457"/>
                  <a:ext cx="9087" cy="531603"/>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2" name="íŝlïḑe">
                  <a:extLst>
                    <a:ext uri="{FF2B5EF4-FFF2-40B4-BE49-F238E27FC236}">
                      <a16:creationId xmlns:a16="http://schemas.microsoft.com/office/drawing/2014/main" id="{2BCA4082-ED92-48BC-9DD0-BD35A7AAEADF}"/>
                    </a:ext>
                  </a:extLst>
                </p:cNvPr>
                <p:cNvSpPr>
                  <a:spLocks/>
                </p:cNvSpPr>
                <p:nvPr/>
              </p:nvSpPr>
              <p:spPr bwMode="auto">
                <a:xfrm rot="5400000">
                  <a:off x="5361198" y="3403875"/>
                  <a:ext cx="9087" cy="574767"/>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3" name="ï$ḻîďê">
                  <a:extLst>
                    <a:ext uri="{FF2B5EF4-FFF2-40B4-BE49-F238E27FC236}">
                      <a16:creationId xmlns:a16="http://schemas.microsoft.com/office/drawing/2014/main" id="{CEF84554-3407-4463-ADAE-E1606FC0D37E}"/>
                    </a:ext>
                  </a:extLst>
                </p:cNvPr>
                <p:cNvSpPr>
                  <a:spLocks/>
                </p:cNvSpPr>
                <p:nvPr/>
              </p:nvSpPr>
              <p:spPr bwMode="auto">
                <a:xfrm rot="5400000">
                  <a:off x="6172801" y="3327202"/>
                  <a:ext cx="9087" cy="728114"/>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4" name="ïṣlîdé">
                  <a:extLst>
                    <a:ext uri="{FF2B5EF4-FFF2-40B4-BE49-F238E27FC236}">
                      <a16:creationId xmlns:a16="http://schemas.microsoft.com/office/drawing/2014/main" id="{4BBA6134-DA12-4A5A-99CE-DEF3D03EAD5C}"/>
                    </a:ext>
                  </a:extLst>
                </p:cNvPr>
                <p:cNvSpPr>
                  <a:spLocks/>
                </p:cNvSpPr>
                <p:nvPr/>
              </p:nvSpPr>
              <p:spPr bwMode="auto">
                <a:xfrm rot="5400000">
                  <a:off x="7303593" y="3529960"/>
                  <a:ext cx="1059798" cy="323733"/>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5" name="iśḷïďe">
                  <a:extLst>
                    <a:ext uri="{FF2B5EF4-FFF2-40B4-BE49-F238E27FC236}">
                      <a16:creationId xmlns:a16="http://schemas.microsoft.com/office/drawing/2014/main" id="{C213F9D9-084F-455D-AA6E-C4B901346D64}"/>
                    </a:ext>
                  </a:extLst>
                </p:cNvPr>
                <p:cNvSpPr>
                  <a:spLocks/>
                </p:cNvSpPr>
                <p:nvPr/>
              </p:nvSpPr>
              <p:spPr bwMode="auto">
                <a:xfrm rot="5400000">
                  <a:off x="6837871" y="3587891"/>
                  <a:ext cx="1059798" cy="207871"/>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6" name="iŝlïdè">
                  <a:extLst>
                    <a:ext uri="{FF2B5EF4-FFF2-40B4-BE49-F238E27FC236}">
                      <a16:creationId xmlns:a16="http://schemas.microsoft.com/office/drawing/2014/main" id="{F3F7C02B-6D7A-4B13-9E06-1C9CACD75817}"/>
                    </a:ext>
                  </a:extLst>
                </p:cNvPr>
                <p:cNvSpPr>
                  <a:spLocks/>
                </p:cNvSpPr>
                <p:nvPr/>
              </p:nvSpPr>
              <p:spPr bwMode="auto">
                <a:xfrm rot="5400000">
                  <a:off x="6303998" y="3559494"/>
                  <a:ext cx="1697039" cy="26353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7" name="îṩļíḑé">
                  <a:extLst>
                    <a:ext uri="{FF2B5EF4-FFF2-40B4-BE49-F238E27FC236}">
                      <a16:creationId xmlns:a16="http://schemas.microsoft.com/office/drawing/2014/main" id="{DC68EA33-FA73-4C99-9002-4A0B1CE60194}"/>
                    </a:ext>
                  </a:extLst>
                </p:cNvPr>
                <p:cNvSpPr>
                  <a:spLocks/>
                </p:cNvSpPr>
                <p:nvPr/>
              </p:nvSpPr>
              <p:spPr bwMode="auto">
                <a:xfrm rot="5400000">
                  <a:off x="5804200" y="3621969"/>
                  <a:ext cx="1697039" cy="138580"/>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8" name="iṩliḍe">
                  <a:extLst>
                    <a:ext uri="{FF2B5EF4-FFF2-40B4-BE49-F238E27FC236}">
                      <a16:creationId xmlns:a16="http://schemas.microsoft.com/office/drawing/2014/main" id="{22349FFE-8375-48E6-819E-4BFB161D52C3}"/>
                    </a:ext>
                  </a:extLst>
                </p:cNvPr>
                <p:cNvSpPr>
                  <a:spLocks/>
                </p:cNvSpPr>
                <p:nvPr/>
              </p:nvSpPr>
              <p:spPr bwMode="auto">
                <a:xfrm rot="5400000">
                  <a:off x="4000386" y="3529960"/>
                  <a:ext cx="1059798" cy="323733"/>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09" name="ïSḷiḓê">
                  <a:extLst>
                    <a:ext uri="{FF2B5EF4-FFF2-40B4-BE49-F238E27FC236}">
                      <a16:creationId xmlns:a16="http://schemas.microsoft.com/office/drawing/2014/main" id="{A4D2CE3B-A6DB-4E7F-925D-EAE201AB59D3}"/>
                    </a:ext>
                  </a:extLst>
                </p:cNvPr>
                <p:cNvSpPr>
                  <a:spLocks/>
                </p:cNvSpPr>
                <p:nvPr/>
              </p:nvSpPr>
              <p:spPr bwMode="auto">
                <a:xfrm rot="5400000">
                  <a:off x="4466105" y="3587891"/>
                  <a:ext cx="1059798" cy="207871"/>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0" name="işľiḓè">
                  <a:extLst>
                    <a:ext uri="{FF2B5EF4-FFF2-40B4-BE49-F238E27FC236}">
                      <a16:creationId xmlns:a16="http://schemas.microsoft.com/office/drawing/2014/main" id="{D26CBC25-30C9-4616-ACA6-32F7DC915C27}"/>
                    </a:ext>
                  </a:extLst>
                </p:cNvPr>
                <p:cNvSpPr>
                  <a:spLocks/>
                </p:cNvSpPr>
                <p:nvPr/>
              </p:nvSpPr>
              <p:spPr bwMode="auto">
                <a:xfrm rot="5400000">
                  <a:off x="4362170" y="3558926"/>
                  <a:ext cx="1697039" cy="264666"/>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1" name="îṣḷiďê">
                  <a:extLst>
                    <a:ext uri="{FF2B5EF4-FFF2-40B4-BE49-F238E27FC236}">
                      <a16:creationId xmlns:a16="http://schemas.microsoft.com/office/drawing/2014/main" id="{615E5D0D-4081-4DA0-A388-A0077ADA53D0}"/>
                    </a:ext>
                  </a:extLst>
                </p:cNvPr>
                <p:cNvSpPr>
                  <a:spLocks/>
                </p:cNvSpPr>
                <p:nvPr/>
              </p:nvSpPr>
              <p:spPr bwMode="auto">
                <a:xfrm rot="5400000">
                  <a:off x="4862537" y="3621969"/>
                  <a:ext cx="1697039" cy="138580"/>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2" name="ïS1îḓé">
                  <a:extLst>
                    <a:ext uri="{FF2B5EF4-FFF2-40B4-BE49-F238E27FC236}">
                      <a16:creationId xmlns:a16="http://schemas.microsoft.com/office/drawing/2014/main" id="{5185649C-DA1C-4A0E-A34B-FD3255EA9546}"/>
                    </a:ext>
                  </a:extLst>
                </p:cNvPr>
                <p:cNvSpPr>
                  <a:spLocks/>
                </p:cNvSpPr>
                <p:nvPr/>
              </p:nvSpPr>
              <p:spPr bwMode="auto">
                <a:xfrm rot="5400000">
                  <a:off x="5303835" y="3621400"/>
                  <a:ext cx="2335417" cy="139716"/>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13" name="iṡ1îḑé">
                  <a:extLst>
                    <a:ext uri="{FF2B5EF4-FFF2-40B4-BE49-F238E27FC236}">
                      <a16:creationId xmlns:a16="http://schemas.microsoft.com/office/drawing/2014/main" id="{D427690B-18EB-44D0-9B09-1B084B4F380A}"/>
                    </a:ext>
                  </a:extLst>
                </p:cNvPr>
                <p:cNvSpPr>
                  <a:spLocks/>
                </p:cNvSpPr>
                <p:nvPr/>
              </p:nvSpPr>
              <p:spPr bwMode="auto">
                <a:xfrm rot="5400000">
                  <a:off x="4713165" y="3623672"/>
                  <a:ext cx="2335417" cy="13517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grpSp>
          <p:sp>
            <p:nvSpPr>
              <p:cNvPr id="80" name="íSḷîďê">
                <a:extLst>
                  <a:ext uri="{FF2B5EF4-FFF2-40B4-BE49-F238E27FC236}">
                    <a16:creationId xmlns:a16="http://schemas.microsoft.com/office/drawing/2014/main" id="{2096C2B0-B9C9-4762-829E-CBC07BE696D2}"/>
                  </a:ext>
                </a:extLst>
              </p:cNvPr>
              <p:cNvSpPr>
                <a:spLocks/>
              </p:cNvSpPr>
              <p:nvPr/>
            </p:nvSpPr>
            <p:spPr bwMode="auto">
              <a:xfrm rot="20753229">
                <a:off x="4779311" y="1737373"/>
                <a:ext cx="608187" cy="766608"/>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bg1">
                  <a:lumMod val="7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1" name="íS1íḓe">
                <a:extLst>
                  <a:ext uri="{FF2B5EF4-FFF2-40B4-BE49-F238E27FC236}">
                    <a16:creationId xmlns:a16="http://schemas.microsoft.com/office/drawing/2014/main" id="{75918A7A-3417-4E6C-B60C-8F2F57F368F0}"/>
                  </a:ext>
                </a:extLst>
              </p:cNvPr>
              <p:cNvSpPr>
                <a:spLocks/>
              </p:cNvSpPr>
              <p:nvPr/>
            </p:nvSpPr>
            <p:spPr bwMode="auto">
              <a:xfrm rot="1550989" flipH="1">
                <a:off x="7487083" y="1733220"/>
                <a:ext cx="608188" cy="766608"/>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bg1">
                  <a:lumMod val="7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2" name="ïŝḷiďê">
                <a:extLst>
                  <a:ext uri="{FF2B5EF4-FFF2-40B4-BE49-F238E27FC236}">
                    <a16:creationId xmlns:a16="http://schemas.microsoft.com/office/drawing/2014/main" id="{D8A026EA-35EE-4B71-82AB-1B808A4A79E2}"/>
                  </a:ext>
                </a:extLst>
              </p:cNvPr>
              <p:cNvSpPr>
                <a:spLocks/>
              </p:cNvSpPr>
              <p:nvPr/>
            </p:nvSpPr>
            <p:spPr bwMode="auto">
              <a:xfrm rot="19719786">
                <a:off x="3713666" y="3269126"/>
                <a:ext cx="608187" cy="766608"/>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bg1">
                  <a:lumMod val="7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3" name="ïṧļídè">
                <a:extLst>
                  <a:ext uri="{FF2B5EF4-FFF2-40B4-BE49-F238E27FC236}">
                    <a16:creationId xmlns:a16="http://schemas.microsoft.com/office/drawing/2014/main" id="{C291EC29-112A-4D8F-BB68-CAFEC745EB03}"/>
                  </a:ext>
                </a:extLst>
              </p:cNvPr>
              <p:cNvSpPr>
                <a:spLocks/>
              </p:cNvSpPr>
              <p:nvPr/>
            </p:nvSpPr>
            <p:spPr bwMode="auto">
              <a:xfrm rot="19443382">
                <a:off x="4706504" y="4728635"/>
                <a:ext cx="608187" cy="766608"/>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bg1">
                  <a:lumMod val="75000"/>
                </a:schemeClr>
              </a:solidFill>
              <a:ln>
                <a:noFill/>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4" name="isliḓè">
                <a:extLst>
                  <a:ext uri="{FF2B5EF4-FFF2-40B4-BE49-F238E27FC236}">
                    <a16:creationId xmlns:a16="http://schemas.microsoft.com/office/drawing/2014/main" id="{6522F76F-3E07-4E1E-95EA-22A480AED463}"/>
                  </a:ext>
                </a:extLst>
              </p:cNvPr>
              <p:cNvSpPr>
                <a:spLocks/>
              </p:cNvSpPr>
              <p:nvPr/>
            </p:nvSpPr>
            <p:spPr bwMode="auto">
              <a:xfrm rot="2378522" flipH="1">
                <a:off x="8086825" y="3312008"/>
                <a:ext cx="608188" cy="766608"/>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bg1">
                  <a:lumMod val="75000"/>
                </a:schemeClr>
              </a:solidFill>
              <a:ln>
                <a:noFill/>
              </a:ln>
            </p:spPr>
            <p:txBody>
              <a:bodyPr anchor="ctr"/>
              <a:lstStyle/>
              <a:p>
                <a:pPr algn="ctr"/>
                <a:endParaRPr dirty="0">
                  <a:latin typeface="Microsoft YaHei" panose="020B0503020204020204" pitchFamily="34" charset="-122"/>
                  <a:ea typeface="Microsoft YaHei" panose="020B0503020204020204" pitchFamily="34" charset="-122"/>
                </a:endParaRPr>
              </a:p>
            </p:txBody>
          </p:sp>
        </p:grpSp>
        <p:grpSp>
          <p:nvGrpSpPr>
            <p:cNvPr id="60" name="组合 59">
              <a:extLst>
                <a:ext uri="{FF2B5EF4-FFF2-40B4-BE49-F238E27FC236}">
                  <a16:creationId xmlns:a16="http://schemas.microsoft.com/office/drawing/2014/main" id="{5E91B534-A49B-42F4-9DE9-FCD96A483AA9}"/>
                </a:ext>
              </a:extLst>
            </p:cNvPr>
            <p:cNvGrpSpPr/>
            <p:nvPr/>
          </p:nvGrpSpPr>
          <p:grpSpPr>
            <a:xfrm>
              <a:off x="7732798" y="1362383"/>
              <a:ext cx="2712893" cy="1174863"/>
              <a:chOff x="3624779" y="2412339"/>
              <a:chExt cx="2712893" cy="1174863"/>
            </a:xfrm>
          </p:grpSpPr>
          <p:sp>
            <p:nvSpPr>
              <p:cNvPr id="77" name="文本框 76">
                <a:extLst>
                  <a:ext uri="{FF2B5EF4-FFF2-40B4-BE49-F238E27FC236}">
                    <a16:creationId xmlns:a16="http://schemas.microsoft.com/office/drawing/2014/main" id="{EF06D8E5-C321-4DDE-B745-ED30E7BF282C}"/>
                  </a:ext>
                </a:extLst>
              </p:cNvPr>
              <p:cNvSpPr txBox="1"/>
              <p:nvPr/>
            </p:nvSpPr>
            <p:spPr>
              <a:xfrm>
                <a:off x="3624780" y="2412339"/>
                <a:ext cx="2133781" cy="336322"/>
              </a:xfrm>
              <a:prstGeom prst="rect">
                <a:avLst/>
              </a:prstGeom>
              <a:noFill/>
            </p:spPr>
            <p:txBody>
              <a:bodyPr wrap="square" rtlCol="0">
                <a:spAutoFit/>
                <a:scene3d>
                  <a:camera prst="orthographicFront"/>
                  <a:lightRig rig="threePt" dir="t"/>
                </a:scene3d>
                <a:sp3d contourW="12700"/>
              </a:bodyPr>
              <a:lstStyle/>
              <a:p>
                <a:r>
                  <a:rPr lang="zh-CN" altLang="en-US" b="1" dirty="0">
                    <a:latin typeface="Microsoft YaHei" panose="020B0503020204020204" pitchFamily="34" charset="-122"/>
                    <a:ea typeface="Microsoft YaHei" panose="020B0503020204020204" pitchFamily="34" charset="-122"/>
                  </a:rPr>
                  <a:t>研判分析</a:t>
                </a:r>
              </a:p>
            </p:txBody>
          </p:sp>
          <p:sp>
            <p:nvSpPr>
              <p:cNvPr id="78" name="文本框 77">
                <a:extLst>
                  <a:ext uri="{FF2B5EF4-FFF2-40B4-BE49-F238E27FC236}">
                    <a16:creationId xmlns:a16="http://schemas.microsoft.com/office/drawing/2014/main" id="{E093203A-22D7-4BA6-A7DC-8FBED33A6029}"/>
                  </a:ext>
                </a:extLst>
              </p:cNvPr>
              <p:cNvSpPr txBox="1"/>
              <p:nvPr/>
            </p:nvSpPr>
            <p:spPr>
              <a:xfrm>
                <a:off x="3624779" y="2750893"/>
                <a:ext cx="2712893" cy="836309"/>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latin typeface="Microsoft YaHei" panose="020B0503020204020204" pitchFamily="34" charset="-122"/>
                    <a:ea typeface="Microsoft YaHei" panose="020B0503020204020204" pitchFamily="34" charset="-122"/>
                  </a:rPr>
                  <a:t>独居老人，未出入；</a:t>
                </a:r>
                <a:endParaRPr lang="en-US" altLang="zh-CN" sz="1200" dirty="0">
                  <a:latin typeface="Microsoft YaHei" panose="020B0503020204020204" pitchFamily="34" charset="-122"/>
                  <a:ea typeface="Microsoft YaHei" panose="020B0503020204020204" pitchFamily="34" charset="-122"/>
                </a:endParaRPr>
              </a:p>
              <a:p>
                <a:pPr>
                  <a:lnSpc>
                    <a:spcPct val="114000"/>
                  </a:lnSpc>
                </a:pPr>
                <a:r>
                  <a:rPr lang="zh-CN" altLang="en-US" sz="1200" dirty="0">
                    <a:latin typeface="Microsoft YaHei" panose="020B0503020204020204" pitchFamily="34" charset="-122"/>
                    <a:ea typeface="Microsoft YaHei" panose="020B0503020204020204" pitchFamily="34" charset="-122"/>
                  </a:rPr>
                  <a:t>频繁出入、昼伏夜出；</a:t>
                </a:r>
                <a:endParaRPr lang="en-US" altLang="zh-CN" sz="1200" dirty="0">
                  <a:latin typeface="Microsoft YaHei" panose="020B0503020204020204" pitchFamily="34" charset="-122"/>
                  <a:ea typeface="Microsoft YaHei" panose="020B0503020204020204" pitchFamily="34" charset="-122"/>
                </a:endParaRPr>
              </a:p>
              <a:p>
                <a:pPr>
                  <a:lnSpc>
                    <a:spcPct val="114000"/>
                  </a:lnSpc>
                </a:pPr>
                <a:r>
                  <a:rPr lang="zh-CN" altLang="en-US" sz="1200" dirty="0">
                    <a:latin typeface="Microsoft YaHei" panose="020B0503020204020204" pitchFamily="34" charset="-122"/>
                    <a:ea typeface="Microsoft YaHei" panose="020B0503020204020204" pitchFamily="34" charset="-122"/>
                  </a:rPr>
                  <a:t>上访人员行动预警；</a:t>
                </a:r>
                <a:endParaRPr lang="en-US" altLang="zh-CN" sz="1200" dirty="0">
                  <a:latin typeface="Microsoft YaHei" panose="020B0503020204020204" pitchFamily="34" charset="-122"/>
                  <a:ea typeface="Microsoft YaHei" panose="020B0503020204020204" pitchFamily="34" charset="-122"/>
                </a:endParaRPr>
              </a:p>
              <a:p>
                <a:pPr>
                  <a:lnSpc>
                    <a:spcPct val="114000"/>
                  </a:lnSpc>
                </a:pPr>
                <a:r>
                  <a:rPr lang="zh-CN" altLang="en-US" sz="1200" dirty="0">
                    <a:latin typeface="Microsoft YaHei" panose="020B0503020204020204" pitchFamily="34" charset="-122"/>
                    <a:ea typeface="Microsoft YaHei" panose="020B0503020204020204" pitchFamily="34" charset="-122"/>
                  </a:rPr>
                  <a:t>轨迹分析；</a:t>
                </a:r>
                <a:endParaRPr lang="en-US" altLang="zh-CN" sz="1200" dirty="0">
                  <a:latin typeface="Microsoft YaHei" panose="020B0503020204020204" pitchFamily="34" charset="-122"/>
                  <a:ea typeface="Microsoft YaHei" panose="020B0503020204020204" pitchFamily="34" charset="-122"/>
                </a:endParaRPr>
              </a:p>
            </p:txBody>
          </p:sp>
        </p:grpSp>
        <p:grpSp>
          <p:nvGrpSpPr>
            <p:cNvPr id="61" name="组合 60">
              <a:extLst>
                <a:ext uri="{FF2B5EF4-FFF2-40B4-BE49-F238E27FC236}">
                  <a16:creationId xmlns:a16="http://schemas.microsoft.com/office/drawing/2014/main" id="{AEA02A0E-0237-45A8-B7C0-9B4A37127423}"/>
                </a:ext>
              </a:extLst>
            </p:cNvPr>
            <p:cNvGrpSpPr/>
            <p:nvPr/>
          </p:nvGrpSpPr>
          <p:grpSpPr>
            <a:xfrm>
              <a:off x="8101533" y="2924808"/>
              <a:ext cx="2712892" cy="629276"/>
              <a:chOff x="3624780" y="2412339"/>
              <a:chExt cx="2712892" cy="629276"/>
            </a:xfrm>
          </p:grpSpPr>
          <p:sp>
            <p:nvSpPr>
              <p:cNvPr id="75" name="文本框 74">
                <a:extLst>
                  <a:ext uri="{FF2B5EF4-FFF2-40B4-BE49-F238E27FC236}">
                    <a16:creationId xmlns:a16="http://schemas.microsoft.com/office/drawing/2014/main" id="{DAB83B42-0024-47B2-ABE1-E7D8E43CAB51}"/>
                  </a:ext>
                </a:extLst>
              </p:cNvPr>
              <p:cNvSpPr txBox="1"/>
              <p:nvPr/>
            </p:nvSpPr>
            <p:spPr>
              <a:xfrm>
                <a:off x="3624780" y="2412339"/>
                <a:ext cx="2133781" cy="336322"/>
              </a:xfrm>
              <a:prstGeom prst="rect">
                <a:avLst/>
              </a:prstGeom>
              <a:noFill/>
            </p:spPr>
            <p:txBody>
              <a:bodyPr wrap="square" rtlCol="0">
                <a:spAutoFit/>
                <a:scene3d>
                  <a:camera prst="orthographicFront"/>
                  <a:lightRig rig="threePt" dir="t"/>
                </a:scene3d>
                <a:sp3d contourW="12700"/>
              </a:bodyPr>
              <a:lstStyle/>
              <a:p>
                <a:r>
                  <a:rPr lang="zh-CN" altLang="en-US" b="1" dirty="0">
                    <a:latin typeface="Microsoft YaHei" panose="020B0503020204020204" pitchFamily="34" charset="-122"/>
                    <a:ea typeface="Microsoft YaHei" panose="020B0503020204020204" pitchFamily="34" charset="-122"/>
                  </a:rPr>
                  <a:t>房屋预警</a:t>
                </a:r>
              </a:p>
            </p:txBody>
          </p:sp>
          <p:sp>
            <p:nvSpPr>
              <p:cNvPr id="76" name="文本框 75">
                <a:extLst>
                  <a:ext uri="{FF2B5EF4-FFF2-40B4-BE49-F238E27FC236}">
                    <a16:creationId xmlns:a16="http://schemas.microsoft.com/office/drawing/2014/main" id="{D2639695-00E0-4D4F-9892-A0DF6C827C4A}"/>
                  </a:ext>
                </a:extLst>
              </p:cNvPr>
              <p:cNvSpPr txBox="1"/>
              <p:nvPr/>
            </p:nvSpPr>
            <p:spPr>
              <a:xfrm>
                <a:off x="3624780" y="2750893"/>
                <a:ext cx="2712892" cy="290722"/>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400" dirty="0">
                    <a:latin typeface="Microsoft YaHei" panose="020B0503020204020204" pitchFamily="34" charset="-122"/>
                    <a:ea typeface="Microsoft YaHei" panose="020B0503020204020204" pitchFamily="34" charset="-122"/>
                  </a:rPr>
                  <a:t>异常用电、群居房、人员变动频繁等</a:t>
                </a:r>
                <a:endParaRPr lang="en-US" altLang="zh-CN" sz="1400" dirty="0">
                  <a:latin typeface="Microsoft YaHei" panose="020B0503020204020204" pitchFamily="34" charset="-122"/>
                  <a:ea typeface="Microsoft YaHei" panose="020B0503020204020204" pitchFamily="34" charset="-122"/>
                </a:endParaRPr>
              </a:p>
            </p:txBody>
          </p:sp>
        </p:grpSp>
        <p:grpSp>
          <p:nvGrpSpPr>
            <p:cNvPr id="62" name="组合 61">
              <a:extLst>
                <a:ext uri="{FF2B5EF4-FFF2-40B4-BE49-F238E27FC236}">
                  <a16:creationId xmlns:a16="http://schemas.microsoft.com/office/drawing/2014/main" id="{8742241A-A9DD-4326-85AC-DBE53FA5BE49}"/>
                </a:ext>
              </a:extLst>
            </p:cNvPr>
            <p:cNvGrpSpPr/>
            <p:nvPr/>
          </p:nvGrpSpPr>
          <p:grpSpPr>
            <a:xfrm>
              <a:off x="1120648" y="1264548"/>
              <a:ext cx="2936865" cy="629275"/>
              <a:chOff x="2821697" y="2412339"/>
              <a:chExt cx="2936865" cy="629275"/>
            </a:xfrm>
          </p:grpSpPr>
          <p:sp>
            <p:nvSpPr>
              <p:cNvPr id="73" name="文本框 72">
                <a:extLst>
                  <a:ext uri="{FF2B5EF4-FFF2-40B4-BE49-F238E27FC236}">
                    <a16:creationId xmlns:a16="http://schemas.microsoft.com/office/drawing/2014/main" id="{80F6971A-8872-4BA7-9E30-329DBF293C85}"/>
                  </a:ext>
                </a:extLst>
              </p:cNvPr>
              <p:cNvSpPr txBox="1"/>
              <p:nvPr/>
            </p:nvSpPr>
            <p:spPr>
              <a:xfrm>
                <a:off x="3624781" y="2412339"/>
                <a:ext cx="2133781" cy="336322"/>
              </a:xfrm>
              <a:prstGeom prst="rect">
                <a:avLst/>
              </a:prstGeom>
              <a:noFill/>
            </p:spPr>
            <p:txBody>
              <a:bodyPr wrap="square" rtlCol="0">
                <a:spAutoFit/>
                <a:scene3d>
                  <a:camera prst="orthographicFront"/>
                  <a:lightRig rig="threePt" dir="t"/>
                </a:scene3d>
                <a:sp3d contourW="12700"/>
              </a:bodyPr>
              <a:lstStyle/>
              <a:p>
                <a:pPr algn="r"/>
                <a:r>
                  <a:rPr lang="zh-CN" altLang="en-US" b="1" dirty="0">
                    <a:latin typeface="Microsoft YaHei" panose="020B0503020204020204" pitchFamily="34" charset="-122"/>
                    <a:ea typeface="Microsoft YaHei" panose="020B0503020204020204" pitchFamily="34" charset="-122"/>
                  </a:rPr>
                  <a:t>人员档案</a:t>
                </a:r>
              </a:p>
            </p:txBody>
          </p:sp>
          <p:sp>
            <p:nvSpPr>
              <p:cNvPr id="74" name="文本框 73">
                <a:extLst>
                  <a:ext uri="{FF2B5EF4-FFF2-40B4-BE49-F238E27FC236}">
                    <a16:creationId xmlns:a16="http://schemas.microsoft.com/office/drawing/2014/main" id="{A687D7C5-E487-4153-99C2-90A5EB46E937}"/>
                  </a:ext>
                </a:extLst>
              </p:cNvPr>
              <p:cNvSpPr txBox="1"/>
              <p:nvPr/>
            </p:nvSpPr>
            <p:spPr>
              <a:xfrm>
                <a:off x="2821697" y="2750893"/>
                <a:ext cx="2936865" cy="29072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400" dirty="0">
                    <a:latin typeface="Microsoft YaHei" panose="020B0503020204020204" pitchFamily="34" charset="-122"/>
                    <a:ea typeface="Microsoft YaHei" panose="020B0503020204020204" pitchFamily="34" charset="-122"/>
                  </a:rPr>
                  <a:t>根据抓怕自动归档，一人一档</a:t>
                </a:r>
                <a:endParaRPr lang="en-US" altLang="zh-CN" sz="1400" dirty="0">
                  <a:latin typeface="Microsoft YaHei" panose="020B0503020204020204" pitchFamily="34" charset="-122"/>
                  <a:ea typeface="Microsoft YaHei" panose="020B0503020204020204" pitchFamily="34" charset="-122"/>
                </a:endParaRPr>
              </a:p>
            </p:txBody>
          </p:sp>
        </p:grpSp>
        <p:grpSp>
          <p:nvGrpSpPr>
            <p:cNvPr id="63" name="组合 62">
              <a:extLst>
                <a:ext uri="{FF2B5EF4-FFF2-40B4-BE49-F238E27FC236}">
                  <a16:creationId xmlns:a16="http://schemas.microsoft.com/office/drawing/2014/main" id="{BDA257E6-A09F-4418-B263-072EC818AFEE}"/>
                </a:ext>
              </a:extLst>
            </p:cNvPr>
            <p:cNvGrpSpPr/>
            <p:nvPr/>
          </p:nvGrpSpPr>
          <p:grpSpPr>
            <a:xfrm>
              <a:off x="1033977" y="4160227"/>
              <a:ext cx="2936865" cy="852905"/>
              <a:chOff x="2821697" y="2412339"/>
              <a:chExt cx="2936865" cy="852905"/>
            </a:xfrm>
          </p:grpSpPr>
          <p:sp>
            <p:nvSpPr>
              <p:cNvPr id="71" name="文本框 70">
                <a:extLst>
                  <a:ext uri="{FF2B5EF4-FFF2-40B4-BE49-F238E27FC236}">
                    <a16:creationId xmlns:a16="http://schemas.microsoft.com/office/drawing/2014/main" id="{072ECBA6-992E-41D6-B762-DF7F5F304222}"/>
                  </a:ext>
                </a:extLst>
              </p:cNvPr>
              <p:cNvSpPr txBox="1"/>
              <p:nvPr/>
            </p:nvSpPr>
            <p:spPr>
              <a:xfrm>
                <a:off x="3624781" y="2412339"/>
                <a:ext cx="2133781" cy="336322"/>
              </a:xfrm>
              <a:prstGeom prst="rect">
                <a:avLst/>
              </a:prstGeom>
              <a:noFill/>
            </p:spPr>
            <p:txBody>
              <a:bodyPr wrap="square" rtlCol="0">
                <a:spAutoFit/>
                <a:scene3d>
                  <a:camera prst="orthographicFront"/>
                  <a:lightRig rig="threePt" dir="t"/>
                </a:scene3d>
                <a:sp3d contourW="12700"/>
              </a:bodyPr>
              <a:lstStyle/>
              <a:p>
                <a:pPr algn="r"/>
                <a:r>
                  <a:rPr lang="zh-CN" altLang="en-US" b="1" dirty="0">
                    <a:latin typeface="Microsoft YaHei" panose="020B0503020204020204" pitchFamily="34" charset="-122"/>
                    <a:ea typeface="Microsoft YaHei" panose="020B0503020204020204" pitchFamily="34" charset="-122"/>
                  </a:rPr>
                  <a:t>标签人员管理</a:t>
                </a:r>
              </a:p>
            </p:txBody>
          </p:sp>
          <p:sp>
            <p:nvSpPr>
              <p:cNvPr id="72" name="文本框 71">
                <a:extLst>
                  <a:ext uri="{FF2B5EF4-FFF2-40B4-BE49-F238E27FC236}">
                    <a16:creationId xmlns:a16="http://schemas.microsoft.com/office/drawing/2014/main" id="{E4493252-E544-4073-9C6F-C070005881E0}"/>
                  </a:ext>
                </a:extLst>
              </p:cNvPr>
              <p:cNvSpPr txBox="1"/>
              <p:nvPr/>
            </p:nvSpPr>
            <p:spPr>
              <a:xfrm>
                <a:off x="2821697" y="2750893"/>
                <a:ext cx="2936865" cy="51435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400" dirty="0">
                    <a:latin typeface="微软雅黑" panose="020B0503020204020204" pitchFamily="34" charset="-122"/>
                    <a:ea typeface="微软雅黑" panose="020B0503020204020204" pitchFamily="34" charset="-122"/>
                  </a:rPr>
                  <a:t>涉恐人员、涉稳人员、在逃人员、重点人员等</a:t>
                </a:r>
                <a:endParaRPr lang="en-US" altLang="zh-CN" sz="1400" dirty="0">
                  <a:latin typeface="Microsoft YaHei" panose="020B0503020204020204" pitchFamily="34" charset="-122"/>
                  <a:ea typeface="Microsoft YaHei" panose="020B0503020204020204" pitchFamily="34" charset="-122"/>
                </a:endParaRPr>
              </a:p>
            </p:txBody>
          </p:sp>
        </p:grpSp>
        <p:sp>
          <p:nvSpPr>
            <p:cNvPr id="64" name="isliḓè">
              <a:extLst>
                <a:ext uri="{FF2B5EF4-FFF2-40B4-BE49-F238E27FC236}">
                  <a16:creationId xmlns:a16="http://schemas.microsoft.com/office/drawing/2014/main" id="{0B03CC93-078B-4450-B599-2A3FAA26A2AD}"/>
                </a:ext>
              </a:extLst>
            </p:cNvPr>
            <p:cNvSpPr>
              <a:spLocks/>
            </p:cNvSpPr>
            <p:nvPr/>
          </p:nvSpPr>
          <p:spPr bwMode="auto">
            <a:xfrm rot="2378522" flipH="1">
              <a:off x="6877862" y="4236591"/>
              <a:ext cx="564787" cy="711903"/>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bg1">
                <a:lumMod val="75000"/>
              </a:schemeClr>
            </a:solidFill>
            <a:ln>
              <a:noFill/>
            </a:ln>
          </p:spPr>
          <p:txBody>
            <a:bodyPr anchor="ctr"/>
            <a:lstStyle/>
            <a:p>
              <a:pPr algn="ctr"/>
              <a:endParaRPr dirty="0">
                <a:latin typeface="Microsoft YaHei" panose="020B0503020204020204" pitchFamily="34" charset="-122"/>
                <a:ea typeface="Microsoft YaHei" panose="020B0503020204020204" pitchFamily="34" charset="-122"/>
              </a:endParaRPr>
            </a:p>
          </p:txBody>
        </p:sp>
        <p:grpSp>
          <p:nvGrpSpPr>
            <p:cNvPr id="65" name="组合 64">
              <a:extLst>
                <a:ext uri="{FF2B5EF4-FFF2-40B4-BE49-F238E27FC236}">
                  <a16:creationId xmlns:a16="http://schemas.microsoft.com/office/drawing/2014/main" id="{C79962C8-8455-47A3-BB62-9EC576570575}"/>
                </a:ext>
              </a:extLst>
            </p:cNvPr>
            <p:cNvGrpSpPr/>
            <p:nvPr/>
          </p:nvGrpSpPr>
          <p:grpSpPr>
            <a:xfrm>
              <a:off x="7809797" y="4262897"/>
              <a:ext cx="2712893" cy="629276"/>
              <a:chOff x="3624779" y="2412339"/>
              <a:chExt cx="2712893" cy="629276"/>
            </a:xfrm>
          </p:grpSpPr>
          <p:sp>
            <p:nvSpPr>
              <p:cNvPr id="69" name="文本框 68">
                <a:extLst>
                  <a:ext uri="{FF2B5EF4-FFF2-40B4-BE49-F238E27FC236}">
                    <a16:creationId xmlns:a16="http://schemas.microsoft.com/office/drawing/2014/main" id="{A51B4D4E-1DA2-4E38-8CF5-43DFD0F4A4A9}"/>
                  </a:ext>
                </a:extLst>
              </p:cNvPr>
              <p:cNvSpPr txBox="1"/>
              <p:nvPr/>
            </p:nvSpPr>
            <p:spPr>
              <a:xfrm>
                <a:off x="3624779" y="2412339"/>
                <a:ext cx="2133781" cy="336322"/>
              </a:xfrm>
              <a:prstGeom prst="rect">
                <a:avLst/>
              </a:prstGeom>
              <a:noFill/>
            </p:spPr>
            <p:txBody>
              <a:bodyPr wrap="square" rtlCol="0">
                <a:spAutoFit/>
                <a:scene3d>
                  <a:camera prst="orthographicFront"/>
                  <a:lightRig rig="threePt" dir="t"/>
                </a:scene3d>
                <a:sp3d contourW="12700"/>
              </a:bodyPr>
              <a:lstStyle/>
              <a:p>
                <a:r>
                  <a:rPr lang="zh-CN" altLang="en-US" b="1" dirty="0">
                    <a:latin typeface="Microsoft YaHei" panose="020B0503020204020204" pitchFamily="34" charset="-122"/>
                    <a:ea typeface="Microsoft YaHei" panose="020B0503020204020204" pitchFamily="34" charset="-122"/>
                  </a:rPr>
                  <a:t>流动人口管理</a:t>
                </a:r>
              </a:p>
            </p:txBody>
          </p:sp>
          <p:sp>
            <p:nvSpPr>
              <p:cNvPr id="70" name="文本框 69">
                <a:extLst>
                  <a:ext uri="{FF2B5EF4-FFF2-40B4-BE49-F238E27FC236}">
                    <a16:creationId xmlns:a16="http://schemas.microsoft.com/office/drawing/2014/main" id="{30C905DA-20D0-4BF6-A785-DEC5F3414BF8}"/>
                  </a:ext>
                </a:extLst>
              </p:cNvPr>
              <p:cNvSpPr txBox="1"/>
              <p:nvPr/>
            </p:nvSpPr>
            <p:spPr>
              <a:xfrm>
                <a:off x="3624780" y="2750893"/>
                <a:ext cx="2712892" cy="290722"/>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400" dirty="0">
                    <a:latin typeface="Microsoft YaHei" panose="020B0503020204020204" pitchFamily="34" charset="-122"/>
                    <a:ea typeface="Microsoft YaHei" panose="020B0503020204020204" pitchFamily="34" charset="-122"/>
                  </a:rPr>
                  <a:t>识别流动人员，辅助人口登记。</a:t>
                </a:r>
                <a:endParaRPr lang="en-US" altLang="zh-CN" sz="1400" dirty="0">
                  <a:latin typeface="Microsoft YaHei" panose="020B0503020204020204" pitchFamily="34" charset="-122"/>
                  <a:ea typeface="Microsoft YaHei" panose="020B0503020204020204" pitchFamily="34" charset="-122"/>
                </a:endParaRPr>
              </a:p>
            </p:txBody>
          </p:sp>
        </p:grpSp>
        <p:grpSp>
          <p:nvGrpSpPr>
            <p:cNvPr id="66" name="组合 65">
              <a:extLst>
                <a:ext uri="{FF2B5EF4-FFF2-40B4-BE49-F238E27FC236}">
                  <a16:creationId xmlns:a16="http://schemas.microsoft.com/office/drawing/2014/main" id="{605A1648-4CAA-427C-9929-EBE9BBCBC461}"/>
                </a:ext>
              </a:extLst>
            </p:cNvPr>
            <p:cNvGrpSpPr/>
            <p:nvPr/>
          </p:nvGrpSpPr>
          <p:grpSpPr>
            <a:xfrm>
              <a:off x="96731" y="2760627"/>
              <a:ext cx="2936865" cy="629276"/>
              <a:chOff x="2352995" y="2402041"/>
              <a:chExt cx="2936865" cy="629276"/>
            </a:xfrm>
          </p:grpSpPr>
          <p:sp>
            <p:nvSpPr>
              <p:cNvPr id="67" name="文本框 66">
                <a:extLst>
                  <a:ext uri="{FF2B5EF4-FFF2-40B4-BE49-F238E27FC236}">
                    <a16:creationId xmlns:a16="http://schemas.microsoft.com/office/drawing/2014/main" id="{DBF7BB1C-BE0C-467C-9EA1-5272E0CBD7FA}"/>
                  </a:ext>
                </a:extLst>
              </p:cNvPr>
              <p:cNvSpPr txBox="1"/>
              <p:nvPr/>
            </p:nvSpPr>
            <p:spPr>
              <a:xfrm>
                <a:off x="3156079" y="2402041"/>
                <a:ext cx="2133781" cy="336322"/>
              </a:xfrm>
              <a:prstGeom prst="rect">
                <a:avLst/>
              </a:prstGeom>
              <a:noFill/>
            </p:spPr>
            <p:txBody>
              <a:bodyPr wrap="square" rtlCol="0">
                <a:spAutoFit/>
                <a:scene3d>
                  <a:camera prst="orthographicFront"/>
                  <a:lightRig rig="threePt" dir="t"/>
                </a:scene3d>
                <a:sp3d contourW="12700"/>
              </a:bodyPr>
              <a:lstStyle/>
              <a:p>
                <a:pPr algn="r"/>
                <a:r>
                  <a:rPr lang="zh-CN" altLang="en-US" b="1" dirty="0">
                    <a:latin typeface="Microsoft YaHei" panose="020B0503020204020204" pitchFamily="34" charset="-122"/>
                    <a:ea typeface="Microsoft YaHei" panose="020B0503020204020204" pitchFamily="34" charset="-122"/>
                  </a:rPr>
                  <a:t>关系人员分析</a:t>
                </a:r>
              </a:p>
            </p:txBody>
          </p:sp>
          <p:sp>
            <p:nvSpPr>
              <p:cNvPr id="68" name="文本框 67">
                <a:extLst>
                  <a:ext uri="{FF2B5EF4-FFF2-40B4-BE49-F238E27FC236}">
                    <a16:creationId xmlns:a16="http://schemas.microsoft.com/office/drawing/2014/main" id="{76CC4CCA-5014-42E1-939A-A02116307C71}"/>
                  </a:ext>
                </a:extLst>
              </p:cNvPr>
              <p:cNvSpPr txBox="1"/>
              <p:nvPr/>
            </p:nvSpPr>
            <p:spPr>
              <a:xfrm>
                <a:off x="2352995" y="2740595"/>
                <a:ext cx="2936865" cy="290722"/>
              </a:xfrm>
              <a:prstGeom prst="rect">
                <a:avLst/>
              </a:prstGeom>
              <a:noFill/>
            </p:spPr>
            <p:txBody>
              <a:bodyPr wrap="square" rtlCol="0">
                <a:spAutoFit/>
                <a:scene3d>
                  <a:camera prst="orthographicFront"/>
                  <a:lightRig rig="threePt" dir="t"/>
                </a:scene3d>
                <a:sp3d contourW="12700"/>
              </a:bodyPr>
              <a:lstStyle>
                <a:defPPr>
                  <a:defRPr lang="zh-CN"/>
                </a:defPPr>
                <a:lvl1pPr algn="r">
                  <a:lnSpc>
                    <a:spcPct val="114000"/>
                  </a:lnSpc>
                  <a:defRPr sz="1400">
                    <a:solidFill>
                      <a:schemeClr val="tx1">
                        <a:lumMod val="65000"/>
                        <a:lumOff val="35000"/>
                      </a:schemeClr>
                    </a:solidFill>
                    <a:latin typeface="Microsoft YaHei" panose="020B0503020204020204" pitchFamily="34" charset="-122"/>
                    <a:ea typeface="Microsoft YaHei" panose="020B0503020204020204" pitchFamily="34" charset="-122"/>
                  </a:defRPr>
                </a:lvl1pPr>
              </a:lstStyle>
              <a:p>
                <a:r>
                  <a:rPr lang="zh-CN" altLang="en-US" dirty="0">
                    <a:solidFill>
                      <a:schemeClr val="tx1"/>
                    </a:solidFill>
                  </a:rPr>
                  <a:t>同行人员分析</a:t>
                </a:r>
                <a:endParaRPr lang="en-US" altLang="zh-CN" dirty="0">
                  <a:solidFill>
                    <a:schemeClr val="tx1"/>
                  </a:solidFill>
                </a:endParaRPr>
              </a:p>
            </p:txBody>
          </p:sp>
        </p:grpSp>
      </p:grpSp>
    </p:spTree>
    <p:extLst>
      <p:ext uri="{BB962C8B-B14F-4D97-AF65-F5344CB8AC3E}">
        <p14:creationId xmlns:p14="http://schemas.microsoft.com/office/powerpoint/2010/main" val="3338158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425180749"/>
  <p:tag name="MH_LIBRARY" val="GRAPHIC"/>
  <p:tag name="MH_ORDER" val="Freeform 23"/>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43"/>
  <p:tag name="KSO_WM_UNIT_TYPE" val="l_i"/>
  <p:tag name="KSO_WM_UNIT_INDEX" val="1_4"/>
  <p:tag name="KSO_WM_UNIT_ID" val="diagram160043_6*l_i*1_4"/>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98"/>
  <p:tag name="KSO_WM_UNIT_TYPE" val="l_h_f"/>
  <p:tag name="KSO_WM_UNIT_INDEX" val="1_1_1"/>
  <p:tag name="KSO_WM_UNIT_ID" val="diagram160398_1*l_h_f*1_1_1"/>
  <p:tag name="KSO_WM_UNIT_CLEAR" val="1"/>
  <p:tag name="KSO_WM_UNIT_LAYERLEVEL" val="1_1_1"/>
  <p:tag name="KSO_WM_UNIT_VALUE" val="56"/>
  <p:tag name="KSO_WM_UNIT_HIGHLIGHT" val="0"/>
  <p:tag name="KSO_WM_UNIT_COMPATIBLE" val="0"/>
  <p:tag name="KSO_WM_BEAUTIFY_FLAG" val="#wm#"/>
  <p:tag name="KSO_WM_TAG_VERSION" val="1.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98"/>
  <p:tag name="KSO_WM_UNIT_TYPE" val="l_i"/>
  <p:tag name="KSO_WM_UNIT_INDEX" val="1_1"/>
  <p:tag name="KSO_WM_UNIT_ID" val="diagram160398_1*l_i*1_1"/>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98"/>
  <p:tag name="KSO_WM_UNIT_TYPE" val="l_i"/>
  <p:tag name="KSO_WM_UNIT_INDEX" val="1_2"/>
  <p:tag name="KSO_WM_UNIT_ID" val="diagram160398_1*l_i*1_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43_6*i*0"/>
  <p:tag name="KSO_WM_TEMPLATE_CATEGORY" val="diagram"/>
  <p:tag name="KSO_WM_TEMPLATE_INDEX" val="160043"/>
  <p:tag name="KSO_WM_UNIT_INDEX" val="0"/>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43"/>
  <p:tag name="KSO_WM_UNIT_TYPE" val="l_i"/>
  <p:tag name="KSO_WM_UNIT_INDEX" val="1_1"/>
  <p:tag name="KSO_WM_UNIT_ID" val="diagram160043_6*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43"/>
  <p:tag name="KSO_WM_UNIT_TYPE" val="l_i"/>
  <p:tag name="KSO_WM_UNIT_INDEX" val="1_2"/>
  <p:tag name="KSO_WM_UNIT_ID" val="diagram160043_6*l_i*1_2"/>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43"/>
  <p:tag name="KSO_WM_UNIT_TYPE" val="l_i"/>
  <p:tag name="KSO_WM_UNIT_INDEX" val="1_3"/>
  <p:tag name="KSO_WM_UNIT_ID" val="diagram160043_6*l_i*1_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43"/>
  <p:tag name="KSO_WM_UNIT_TYPE" val="l_h_a"/>
  <p:tag name="KSO_WM_UNIT_INDEX" val="1_1_1"/>
  <p:tag name="KSO_WM_UNIT_ID" val="diagram160043_6*l_h_a*1_1_1"/>
  <p:tag name="KSO_WM_UNIT_CLEAR" val="1"/>
  <p:tag name="KSO_WM_UNIT_LAYERLEVEL" val="1_1_1"/>
  <p:tag name="KSO_WM_UNIT_VALUE" val="60"/>
  <p:tag name="KSO_WM_UNIT_HIGHLIGHT" val="0"/>
  <p:tag name="KSO_WM_UNIT_COMPATIBLE" val="0"/>
  <p:tag name="KSO_WM_BEAUTIFY_FLAG" val="#wm#"/>
  <p:tag name="KSO_WM_TAG_VERSION" val="1.0"/>
  <p:tag name="KSO_WM_DIAGRAM_GROUP_CODE" val="l1-1"/>
  <p:tag name="KSO_WM_UNIT_PRESET_TEXT" val="Lorem ipsum dolor sit amet"/>
  <p:tag name="KSO_WM_UNIT_FILL_FORE_SCHEMECOLOR_INDEX" val="5"/>
  <p:tag name="KSO_WM_UNIT_FILL_TYPE" val="1"/>
  <p:tag name="KSO_WM_UNIT_TEXT_FILL_FORE_SCHEMECOLOR_INDEX" val="14"/>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43"/>
  <p:tag name="KSO_WM_UNIT_TYPE" val="l_i"/>
  <p:tag name="KSO_WM_UNIT_INDEX" val="1_4"/>
  <p:tag name="KSO_WM_UNIT_ID" val="diagram160043_6*l_i*1_4"/>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MH" val="20160425180749"/>
  <p:tag name="MH_LIBRARY" val="GRAPHIC"/>
  <p:tag name="MH_ORDER" val="Freeform 23"/>
</p:tagLst>
</file>

<file path=ppt/tags/tag20.xml><?xml version="1.0" encoding="utf-8"?>
<p:tagLst xmlns:a="http://schemas.openxmlformats.org/drawingml/2006/main" xmlns:r="http://schemas.openxmlformats.org/officeDocument/2006/relationships" xmlns:p="http://schemas.openxmlformats.org/presentationml/2006/main">
  <p:tag name="ISLIDE.DIAGRAM" val="9be494b3-e87f-4b61-abcc-ad2afebc9f1f"/>
</p:tagLst>
</file>

<file path=ppt/tags/tag3.xml><?xml version="1.0" encoding="utf-8"?>
<p:tagLst xmlns:a="http://schemas.openxmlformats.org/drawingml/2006/main" xmlns:r="http://schemas.openxmlformats.org/officeDocument/2006/relationships" xmlns:p="http://schemas.openxmlformats.org/presentationml/2006/main">
  <p:tag name="MH" val="20160425180749"/>
  <p:tag name="MH_LIBRARY" val="GRAPHIC"/>
  <p:tag name="MH_ORDER" val="Freeform 23"/>
</p:tagLst>
</file>

<file path=ppt/tags/tag4.xml><?xml version="1.0" encoding="utf-8"?>
<p:tagLst xmlns:a="http://schemas.openxmlformats.org/drawingml/2006/main" xmlns:r="http://schemas.openxmlformats.org/officeDocument/2006/relationships" xmlns:p="http://schemas.openxmlformats.org/presentationml/2006/main">
  <p:tag name="MH" val="20160425180749"/>
  <p:tag name="MH_LIBRARY" val="GRAPHIC"/>
  <p:tag name="MH_ORDER" val="Freeform 23"/>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43_6*i*0"/>
  <p:tag name="KSO_WM_TEMPLATE_CATEGORY" val="diagram"/>
  <p:tag name="KSO_WM_TEMPLATE_INDEX" val="160043"/>
  <p:tag name="KSO_WM_UNIT_INDEX" val="0"/>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43"/>
  <p:tag name="KSO_WM_UNIT_TYPE" val="l_i"/>
  <p:tag name="KSO_WM_UNIT_INDEX" val="1_1"/>
  <p:tag name="KSO_WM_UNIT_ID" val="diagram160043_6*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43"/>
  <p:tag name="KSO_WM_UNIT_TYPE" val="l_i"/>
  <p:tag name="KSO_WM_UNIT_INDEX" val="1_2"/>
  <p:tag name="KSO_WM_UNIT_ID" val="diagram160043_6*l_i*1_2"/>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43"/>
  <p:tag name="KSO_WM_UNIT_TYPE" val="l_i"/>
  <p:tag name="KSO_WM_UNIT_INDEX" val="1_3"/>
  <p:tag name="KSO_WM_UNIT_ID" val="diagram160043_6*l_i*1_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43"/>
  <p:tag name="KSO_WM_UNIT_TYPE" val="l_h_a"/>
  <p:tag name="KSO_WM_UNIT_INDEX" val="1_1_1"/>
  <p:tag name="KSO_WM_UNIT_ID" val="diagram160043_6*l_h_a*1_1_1"/>
  <p:tag name="KSO_WM_UNIT_CLEAR" val="1"/>
  <p:tag name="KSO_WM_UNIT_LAYERLEVEL" val="1_1_1"/>
  <p:tag name="KSO_WM_UNIT_VALUE" val="60"/>
  <p:tag name="KSO_WM_UNIT_HIGHLIGHT" val="0"/>
  <p:tag name="KSO_WM_UNIT_COMPATIBLE" val="0"/>
  <p:tag name="KSO_WM_BEAUTIFY_FLAG" val="#wm#"/>
  <p:tag name="KSO_WM_TAG_VERSION" val="1.0"/>
  <p:tag name="KSO_WM_DIAGRAM_GROUP_CODE" val="l1-1"/>
  <p:tag name="KSO_WM_UNIT_PRESET_TEXT" val="Lorem ipsum dolor sit amet"/>
  <p:tag name="KSO_WM_UNIT_FILL_FORE_SCHEMECOLOR_INDEX" val="5"/>
  <p:tag name="KSO_WM_UNIT_FILL_TYPE" val="1"/>
  <p:tag name="KSO_WM_UNIT_TEXT_FILL_FORE_SCHEMECOLOR_INDEX" val="14"/>
  <p:tag name="KSO_WM_UNIT_TEXT_FILL_TYPE" val="1"/>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TotalTime>
  <Words>3843</Words>
  <Application>Microsoft Office PowerPoint</Application>
  <PresentationFormat>宽屏</PresentationFormat>
  <Paragraphs>420</Paragraphs>
  <Slides>32</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Arial Unicode MS</vt:lpstr>
      <vt:lpstr>Microsoft YaHei Light</vt:lpstr>
      <vt:lpstr>黑体</vt:lpstr>
      <vt:lpstr>宋体</vt:lpstr>
      <vt:lpstr>Microsoft YaHei</vt:lpstr>
      <vt:lpstr>Microsoft YaHei</vt:lpstr>
      <vt:lpstr>Arial</vt:lpstr>
      <vt:lpstr>Calibri</vt:lpstr>
      <vt:lpstr>Calibri Light</vt:lpstr>
      <vt:lpstr>Consolas</vt:lpstr>
      <vt:lpstr>Wingdings</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peterhlyuan(袁红亮)</dc:creator>
  <cp:lastModifiedBy>peterhlyuan(袁红亮)</cp:lastModifiedBy>
  <cp:revision>53</cp:revision>
  <dcterms:created xsi:type="dcterms:W3CDTF">2019-10-24T10:53:19Z</dcterms:created>
  <dcterms:modified xsi:type="dcterms:W3CDTF">2020-03-13T11:51:37Z</dcterms:modified>
</cp:coreProperties>
</file>